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8" r:id="rId9"/>
    <p:sldId id="269" r:id="rId10"/>
    <p:sldId id="271" r:id="rId11"/>
    <p:sldId id="270" r:id="rId12"/>
    <p:sldId id="266" r:id="rId13"/>
    <p:sldId id="26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54378-5586-4317-ACCC-E5852020DB4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C67DE-E5CD-4CE6-B34D-270D54D2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42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15134-E081-4CE4-B6F8-44422481E9A8}" type="datetimeFigureOut">
              <a:rPr lang="en-US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D0444-99DF-4CED-9E41-C6BF13740EA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D0444-99DF-4CED-9E41-C6BF13740EA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6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D0444-99DF-4CED-9E41-C6BF13740EA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7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D0444-99DF-4CED-9E41-C6BF13740EA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1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D0444-99DF-4CED-9E41-C6BF13740EA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17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D0444-99DF-4CED-9E41-C6BF13740EA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0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D0444-99DF-4CED-9E41-C6BF13740EA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86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D0444-99DF-4CED-9E41-C6BF13740EA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0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D0444-99DF-4CED-9E41-C6BF13740EA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03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D0444-99DF-4CED-9E41-C6BF13740EA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9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B8155F5-7CD7-4A1A-9495-F474D90E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561EAED-25CC-4615-BF6F-7E8A63710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5F5-7CD7-4A1A-9495-F474D90E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EAED-25CC-4615-BF6F-7E8A63710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5F5-7CD7-4A1A-9495-F474D90E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EAED-25CC-4615-BF6F-7E8A63710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5F5-7CD7-4A1A-9495-F474D90E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EAED-25CC-4615-BF6F-7E8A63710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5F5-7CD7-4A1A-9495-F474D90E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EAED-25CC-4615-BF6F-7E8A63710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5F5-7CD7-4A1A-9495-F474D90E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EAED-25CC-4615-BF6F-7E8A63710B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5F5-7CD7-4A1A-9495-F474D90E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EAED-25CC-4615-BF6F-7E8A63710B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5F5-7CD7-4A1A-9495-F474D90E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EAED-25CC-4615-BF6F-7E8A63710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55F5-7CD7-4A1A-9495-F474D90E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EAED-25CC-4615-BF6F-7E8A63710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B8155F5-7CD7-4A1A-9495-F474D90E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561EAED-25CC-4615-BF6F-7E8A63710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B8155F5-7CD7-4A1A-9495-F474D90E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561EAED-25CC-4615-BF6F-7E8A63710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8155F5-7CD7-4A1A-9495-F474D90EC14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61EAED-25CC-4615-BF6F-7E8A63710B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lansing@ncmich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1006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Petoskey High School Early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490" y="3200400"/>
            <a:ext cx="5712179" cy="152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 Partnership </a:t>
            </a:r>
            <a:r>
              <a:rPr lang="en-US" b="1" dirty="0"/>
              <a:t>B</a:t>
            </a:r>
            <a:r>
              <a:rPr lang="en-US" b="1" dirty="0" smtClean="0"/>
              <a:t>etween</a:t>
            </a:r>
          </a:p>
          <a:p>
            <a:r>
              <a:rPr lang="en-US" b="1" dirty="0" smtClean="0"/>
              <a:t>Petoskey High School</a:t>
            </a:r>
          </a:p>
          <a:p>
            <a:r>
              <a:rPr lang="en-US" b="1" dirty="0" smtClean="0"/>
              <a:t>&amp;</a:t>
            </a:r>
          </a:p>
          <a:p>
            <a:r>
              <a:rPr lang="en-US" b="1" dirty="0" smtClean="0"/>
              <a:t>North Central Michigan College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268" y="5181600"/>
            <a:ext cx="134733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762000"/>
            <a:ext cx="6254044" cy="1485903"/>
          </a:xfrm>
        </p:spPr>
        <p:txBody>
          <a:bodyPr>
            <a:normAutofit/>
          </a:bodyPr>
          <a:lstStyle/>
          <a:p>
            <a:r>
              <a:rPr lang="en-US" dirty="0" smtClean="0"/>
              <a:t>North Central Contact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0" y="4191000"/>
            <a:ext cx="6231467" cy="1303866"/>
          </a:xfrm>
        </p:spPr>
        <p:txBody>
          <a:bodyPr>
            <a:normAutofit/>
          </a:bodyPr>
          <a:lstStyle/>
          <a:p>
            <a:r>
              <a:rPr lang="en-US" b="1" dirty="0" smtClean="0"/>
              <a:t>Corey </a:t>
            </a:r>
            <a:r>
              <a:rPr lang="en-US" b="1" dirty="0"/>
              <a:t>Lansing</a:t>
            </a:r>
          </a:p>
          <a:p>
            <a:r>
              <a:rPr lang="en-US" dirty="0"/>
              <a:t>Director of </a:t>
            </a:r>
            <a:r>
              <a:rPr lang="en-US" dirty="0" smtClean="0"/>
              <a:t>Admission</a:t>
            </a:r>
            <a:endParaRPr lang="en-US" dirty="0"/>
          </a:p>
          <a:p>
            <a:r>
              <a:rPr lang="en-US" dirty="0" smtClean="0">
                <a:hlinkClick r:id="rId3"/>
              </a:rPr>
              <a:t>clansing@ncmich.edu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96" y="1981200"/>
            <a:ext cx="1257251" cy="1897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94" y="5556851"/>
            <a:ext cx="1345453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Early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441" y="1962393"/>
            <a:ext cx="6196405" cy="360381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Student receives high school diploma and North Central Associate Degree* at the end of student’s 5</a:t>
            </a:r>
            <a:r>
              <a:rPr lang="en-US" baseline="30000" dirty="0" smtClean="0"/>
              <a:t>th</a:t>
            </a:r>
            <a:r>
              <a:rPr lang="en-US" dirty="0" smtClean="0"/>
              <a:t> year (13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*Associate of Arts, Associate of Science, Associate of General Studies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978" y="5572301"/>
            <a:ext cx="134733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PHS Early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439" y="1600200"/>
            <a:ext cx="6196405" cy="360381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Free North Central tuition</a:t>
            </a:r>
          </a:p>
          <a:p>
            <a:r>
              <a:rPr lang="en-US" dirty="0" smtClean="0"/>
              <a:t>Free college text </a:t>
            </a:r>
            <a:r>
              <a:rPr lang="en-US" dirty="0"/>
              <a:t>b</a:t>
            </a:r>
            <a:r>
              <a:rPr lang="en-US" dirty="0" smtClean="0"/>
              <a:t>ooks </a:t>
            </a:r>
          </a:p>
          <a:p>
            <a:r>
              <a:rPr lang="en-US" dirty="0" smtClean="0"/>
              <a:t>Earn a college degree in accelerated pace</a:t>
            </a:r>
          </a:p>
          <a:p>
            <a:r>
              <a:rPr lang="en-US" dirty="0" smtClean="0"/>
              <a:t>A North Central academic advisor and personalized support services</a:t>
            </a:r>
          </a:p>
          <a:p>
            <a:r>
              <a:rPr lang="en-US" dirty="0" smtClean="0"/>
              <a:t>Access to college activities and events</a:t>
            </a:r>
          </a:p>
          <a:p>
            <a:r>
              <a:rPr lang="en-US" dirty="0" smtClean="0"/>
              <a:t>Location – Right in your backyard!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976" y="5617783"/>
            <a:ext cx="134733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896283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can participate in </a:t>
            </a:r>
            <a:br>
              <a:rPr lang="en-US" dirty="0" smtClean="0"/>
            </a:br>
            <a:r>
              <a:rPr lang="en-US" dirty="0" smtClean="0"/>
              <a:t>Early College?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38" y="2209800"/>
            <a:ext cx="6196405" cy="36038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2021-2022 Sophomores</a:t>
            </a:r>
            <a:endParaRPr lang="en-US" dirty="0"/>
          </a:p>
          <a:p>
            <a:r>
              <a:rPr lang="en-US" dirty="0"/>
              <a:t>Have at least a 2.7 grade point average</a:t>
            </a:r>
          </a:p>
          <a:p>
            <a:r>
              <a:rPr lang="en-US" dirty="0"/>
              <a:t>Have qualifying PSAT or </a:t>
            </a:r>
            <a:r>
              <a:rPr lang="en-US" dirty="0" smtClean="0"/>
              <a:t>ACCUPLACER Test Scores</a:t>
            </a:r>
          </a:p>
          <a:p>
            <a:r>
              <a:rPr lang="en-US" dirty="0" smtClean="0"/>
              <a:t>PSAT Score report should be turned in with your paper applications</a:t>
            </a:r>
            <a:endParaRPr lang="en-US" dirty="0"/>
          </a:p>
          <a:p>
            <a:r>
              <a:rPr lang="en-US" dirty="0"/>
              <a:t>Completed </a:t>
            </a:r>
            <a:r>
              <a:rPr lang="en-US" dirty="0" smtClean="0"/>
              <a:t>application (NCMC and High School)</a:t>
            </a:r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letters of </a:t>
            </a:r>
            <a:r>
              <a:rPr lang="en-US" dirty="0" smtClean="0"/>
              <a:t>recommendation (typically a teacher)</a:t>
            </a:r>
            <a:endParaRPr lang="en-US" dirty="0"/>
          </a:p>
          <a:p>
            <a:r>
              <a:rPr lang="en-US" dirty="0"/>
              <a:t>Student </a:t>
            </a:r>
            <a:r>
              <a:rPr lang="en-US" dirty="0" smtClean="0"/>
              <a:t>essay</a:t>
            </a:r>
          </a:p>
          <a:p>
            <a:pPr marL="0" indent="0">
              <a:buNone/>
            </a:pPr>
            <a:r>
              <a:rPr lang="en-US" dirty="0" smtClean="0"/>
              <a:t>** </a:t>
            </a:r>
            <a:r>
              <a:rPr lang="en-US" i="1" dirty="0" smtClean="0"/>
              <a:t>Any serious athlete considering to continue with their sport in college should not consider the Early College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674612"/>
            <a:ext cx="1345453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Early College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will be enrolled in high school for five years</a:t>
            </a:r>
          </a:p>
          <a:p>
            <a:pPr lvl="1"/>
            <a:r>
              <a:rPr lang="en-US" dirty="0" smtClean="0"/>
              <a:t>Second, Third, and Fourth year a combination of concurrent (college classes at the high school) and dual enrolled (college classes at the college campus) </a:t>
            </a:r>
          </a:p>
          <a:p>
            <a:pPr lvl="1"/>
            <a:r>
              <a:rPr lang="en-US" dirty="0" smtClean="0"/>
              <a:t>Fifth year will be completely at the college campus while completing the final math experience class required for MMC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978" y="5572301"/>
            <a:ext cx="134733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Early College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748143"/>
          </a:xfrm>
        </p:spPr>
        <p:txBody>
          <a:bodyPr>
            <a:normAutofit/>
          </a:bodyPr>
          <a:lstStyle/>
          <a:p>
            <a:r>
              <a:rPr lang="en-US" dirty="0" smtClean="0"/>
              <a:t>During the Second, Third and Fourth year, students will be allowed</a:t>
            </a:r>
          </a:p>
          <a:p>
            <a:pPr lvl="1"/>
            <a:r>
              <a:rPr lang="en-US" dirty="0" smtClean="0"/>
              <a:t>To participate in all school activities and to walk in high school graduation ceremony (without receiving diploma)</a:t>
            </a:r>
          </a:p>
          <a:p>
            <a:pPr marL="0" lvl="1"/>
            <a:r>
              <a:rPr lang="en-US" dirty="0" smtClean="0"/>
              <a:t>During the Fifth year, students will be allowed</a:t>
            </a:r>
          </a:p>
          <a:p>
            <a:pPr marL="640080" lvl="3"/>
            <a:r>
              <a:rPr lang="en-US" dirty="0" smtClean="0"/>
              <a:t>Will participate in North Central graduation ceremony</a:t>
            </a:r>
          </a:p>
          <a:p>
            <a:pPr marL="640080" lvl="3"/>
            <a:r>
              <a:rPr lang="en-US" dirty="0" smtClean="0"/>
              <a:t>Will receive their high school diploma from </a:t>
            </a:r>
            <a:r>
              <a:rPr lang="en-US" dirty="0"/>
              <a:t>P</a:t>
            </a:r>
            <a:r>
              <a:rPr lang="en-US" dirty="0" smtClean="0"/>
              <a:t>HS</a:t>
            </a:r>
          </a:p>
          <a:p>
            <a:pPr marL="640080" lvl="3"/>
            <a:r>
              <a:rPr lang="en-US" dirty="0" smtClean="0"/>
              <a:t>Can and should apply for local, national, and college based scholarships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18" y="5617367"/>
            <a:ext cx="1345453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5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5401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Schedule at a Glance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75682" y="1618836"/>
          <a:ext cx="600392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963">
                  <a:extLst>
                    <a:ext uri="{9D8B030D-6E8A-4147-A177-3AD203B41FA5}">
                      <a16:colId xmlns:a16="http://schemas.microsoft.com/office/drawing/2014/main" val="3023019941"/>
                    </a:ext>
                  </a:extLst>
                </a:gridCol>
                <a:gridCol w="3001963">
                  <a:extLst>
                    <a:ext uri="{9D8B030D-6E8A-4147-A177-3AD203B41FA5}">
                      <a16:colId xmlns:a16="http://schemas.microsoft.com/office/drawing/2014/main" val="3672070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Sophomore Fall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Sophomore Winter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0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SD 125 First Year Experience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912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263175"/>
              </p:ext>
            </p:extLst>
          </p:nvPr>
        </p:nvGraphicFramePr>
        <p:xfrm>
          <a:off x="1575682" y="2577189"/>
          <a:ext cx="6034406" cy="109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203">
                  <a:extLst>
                    <a:ext uri="{9D8B030D-6E8A-4147-A177-3AD203B41FA5}">
                      <a16:colId xmlns:a16="http://schemas.microsoft.com/office/drawing/2014/main" val="3190248244"/>
                    </a:ext>
                  </a:extLst>
                </a:gridCol>
                <a:gridCol w="3017203">
                  <a:extLst>
                    <a:ext uri="{9D8B030D-6E8A-4147-A177-3AD203B41FA5}">
                      <a16:colId xmlns:a16="http://schemas.microsoft.com/office/drawing/2014/main" val="2469439788"/>
                    </a:ext>
                  </a:extLst>
                </a:gridCol>
              </a:tblGrid>
              <a:tr h="252360">
                <a:tc>
                  <a:txBody>
                    <a:bodyPr/>
                    <a:lstStyle/>
                    <a:p>
                      <a:r>
                        <a:rPr lang="en-US" dirty="0"/>
                        <a:t>Junior Year Fall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Junior Year Winter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62924"/>
                  </a:ext>
                </a:extLst>
              </a:tr>
              <a:tr h="421242">
                <a:tc>
                  <a:txBody>
                    <a:bodyPr/>
                    <a:lstStyle/>
                    <a:p>
                      <a:r>
                        <a:rPr lang="en-US" sz="1400" dirty="0"/>
                        <a:t>ENG 111 English Composition I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ENG 112 English Composition II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335948"/>
                  </a:ext>
                </a:extLst>
              </a:tr>
              <a:tr h="2523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Potential for</a:t>
                      </a:r>
                      <a:r>
                        <a:rPr lang="en-US" sz="1400" baseline="0" dirty="0" smtClean="0"/>
                        <a:t> Additional College Class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Potential for</a:t>
                      </a:r>
                      <a:r>
                        <a:rPr lang="en-US" sz="1400" baseline="0" dirty="0" smtClean="0"/>
                        <a:t> Additional College Class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4918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504813"/>
              </p:ext>
            </p:extLst>
          </p:nvPr>
        </p:nvGraphicFramePr>
        <p:xfrm>
          <a:off x="1606162" y="3915831"/>
          <a:ext cx="6003926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963">
                  <a:extLst>
                    <a:ext uri="{9D8B030D-6E8A-4147-A177-3AD203B41FA5}">
                      <a16:colId xmlns:a16="http://schemas.microsoft.com/office/drawing/2014/main" val="4099097245"/>
                    </a:ext>
                  </a:extLst>
                </a:gridCol>
                <a:gridCol w="3001963">
                  <a:extLst>
                    <a:ext uri="{9D8B030D-6E8A-4147-A177-3AD203B41FA5}">
                      <a16:colId xmlns:a16="http://schemas.microsoft.com/office/drawing/2014/main" val="404647271"/>
                    </a:ext>
                  </a:extLst>
                </a:gridCol>
              </a:tblGrid>
              <a:tr h="261998">
                <a:tc>
                  <a:txBody>
                    <a:bodyPr/>
                    <a:lstStyle/>
                    <a:p>
                      <a:r>
                        <a:rPr lang="en-US" dirty="0"/>
                        <a:t>Senior Year Fall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Senior Year Winter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97155"/>
                  </a:ext>
                </a:extLst>
              </a:tr>
              <a:tr h="2342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classes at</a:t>
                      </a:r>
                      <a:r>
                        <a:rPr lang="en-US" sz="1400" baseline="0" dirty="0" smtClean="0"/>
                        <a:t> NCMC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classes at NCMC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46991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6162" y="4833232"/>
          <a:ext cx="6003926" cy="672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1963">
                  <a:extLst>
                    <a:ext uri="{9D8B030D-6E8A-4147-A177-3AD203B41FA5}">
                      <a16:colId xmlns:a16="http://schemas.microsoft.com/office/drawing/2014/main" val="3579664050"/>
                    </a:ext>
                  </a:extLst>
                </a:gridCol>
                <a:gridCol w="3001963">
                  <a:extLst>
                    <a:ext uri="{9D8B030D-6E8A-4147-A177-3AD203B41FA5}">
                      <a16:colId xmlns:a16="http://schemas.microsoft.com/office/drawing/2014/main" val="2384227127"/>
                    </a:ext>
                  </a:extLst>
                </a:gridCol>
              </a:tblGrid>
              <a:tr h="301663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Year Fall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Year Winter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76591"/>
                  </a:ext>
                </a:extLst>
              </a:tr>
              <a:tr h="3063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4-5 </a:t>
                      </a:r>
                      <a:r>
                        <a:rPr lang="en-US" sz="1400" dirty="0"/>
                        <a:t>Classes </a:t>
                      </a:r>
                      <a:r>
                        <a:rPr lang="en-US" sz="1400" dirty="0" smtClean="0"/>
                        <a:t>at NCMC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4-5 Classes at NCMC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93717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5722036"/>
            <a:ext cx="1248964" cy="4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timeline for </a:t>
            </a:r>
            <a:br>
              <a:rPr lang="en-US" dirty="0" smtClean="0"/>
            </a:br>
            <a:r>
              <a:rPr lang="en-US" dirty="0" smtClean="0"/>
              <a:t>Early College?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2286000"/>
            <a:ext cx="7543800" cy="3733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Tonight!!			Applications Available</a:t>
            </a:r>
            <a:endParaRPr lang="en-US" sz="2000" dirty="0"/>
          </a:p>
          <a:p>
            <a:r>
              <a:rPr lang="en-US" sz="2000" dirty="0" smtClean="0"/>
              <a:t>December </a:t>
            </a:r>
            <a:r>
              <a:rPr lang="en-US" sz="2000" dirty="0" smtClean="0"/>
              <a:t>10</a:t>
            </a:r>
            <a:r>
              <a:rPr lang="en-US" sz="2000" dirty="0" smtClean="0"/>
              <a:t>, 2021		Application Due!	</a:t>
            </a:r>
            <a:endParaRPr lang="en-US" sz="2000" dirty="0" smtClean="0"/>
          </a:p>
          <a:p>
            <a:r>
              <a:rPr lang="en-US" sz="2000" dirty="0" smtClean="0"/>
              <a:t>December </a:t>
            </a:r>
            <a:r>
              <a:rPr lang="en-US" sz="2000" dirty="0" smtClean="0"/>
              <a:t>17, 2021		Notice of Acceptance	</a:t>
            </a:r>
            <a:endParaRPr lang="en-US" sz="2000" dirty="0"/>
          </a:p>
          <a:p>
            <a:r>
              <a:rPr lang="en-US" sz="2000" dirty="0" smtClean="0"/>
              <a:t>January 11, 2022		Commitment to Attend</a:t>
            </a:r>
            <a:endParaRPr lang="en-US" sz="2000" dirty="0" smtClean="0"/>
          </a:p>
          <a:p>
            <a:r>
              <a:rPr lang="en-US" sz="2000" dirty="0" smtClean="0"/>
              <a:t>January 11, 2022		Mandatory Parent Meeting</a:t>
            </a:r>
            <a:endParaRPr lang="en-US" sz="2000" dirty="0" smtClean="0"/>
          </a:p>
          <a:p>
            <a:r>
              <a:rPr lang="en-US" sz="2000" dirty="0"/>
              <a:t>January </a:t>
            </a:r>
            <a:r>
              <a:rPr lang="en-US" sz="2000" dirty="0" smtClean="0"/>
              <a:t>12, </a:t>
            </a:r>
            <a:r>
              <a:rPr lang="en-US" sz="2000" dirty="0" smtClean="0"/>
              <a:t>2022		SD 125 Registration</a:t>
            </a:r>
            <a:endParaRPr lang="en-US" sz="2000" dirty="0"/>
          </a:p>
          <a:p>
            <a:r>
              <a:rPr lang="en-US" sz="2000" dirty="0"/>
              <a:t>January </a:t>
            </a:r>
            <a:r>
              <a:rPr lang="en-US" sz="2000" dirty="0" smtClean="0"/>
              <a:t>24, 2022		SD 125 Begins</a:t>
            </a:r>
            <a:endParaRPr lang="en-US" sz="2000" dirty="0"/>
          </a:p>
          <a:p>
            <a:r>
              <a:rPr lang="en-US" sz="2000" dirty="0"/>
              <a:t>April, </a:t>
            </a:r>
            <a:r>
              <a:rPr lang="en-US" sz="2000" dirty="0" smtClean="0"/>
              <a:t>2022			Fall 2022 Class Registration</a:t>
            </a:r>
            <a:r>
              <a:rPr lang="en-US" sz="2000" dirty="0"/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978" y="5519884"/>
            <a:ext cx="134733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4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990601"/>
            <a:ext cx="6965245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Become A Timberwolf Today!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955" y="5562600"/>
            <a:ext cx="1347333" cy="499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3956" y="4715738"/>
            <a:ext cx="2675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j-lt"/>
              </a:rPr>
              <a:t>Questions?</a:t>
            </a:r>
            <a:endParaRPr lang="en-US" sz="40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93" y="1447800"/>
            <a:ext cx="4135257" cy="346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D5890A7E79C648A1EDF1E787CE7A2D" ma:contentTypeVersion="6" ma:contentTypeDescription="Create a new document." ma:contentTypeScope="" ma:versionID="b17d7860938b49ba74bde4e51140ef3d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c9cc3a6dcc5bf39f56c49cae08a97c1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5CD81D-7F6B-49F1-9F0D-7BDA5ADB2B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CE5B9C-1443-4EA9-99EF-7183B5076E4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B3BDEA-CDC2-48F8-8E7D-8E0D283631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2141</TotalTime>
  <Words>410</Words>
  <Application>Microsoft Office PowerPoint</Application>
  <PresentationFormat>On-screen Show (4:3)</PresentationFormat>
  <Paragraphs>80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Brush Script MT</vt:lpstr>
      <vt:lpstr>Calibri</vt:lpstr>
      <vt:lpstr>Constantia</vt:lpstr>
      <vt:lpstr>Franklin Gothic Book</vt:lpstr>
      <vt:lpstr>Rage Italic</vt:lpstr>
      <vt:lpstr>Pushpin</vt:lpstr>
      <vt:lpstr>Petoskey High School Early College</vt:lpstr>
      <vt:lpstr>What is Early College?</vt:lpstr>
      <vt:lpstr>Benefits of PHS Early College?</vt:lpstr>
      <vt:lpstr>Who can participate in  Early College?</vt:lpstr>
      <vt:lpstr>What does Early College look like?</vt:lpstr>
      <vt:lpstr>What does Early College look like?</vt:lpstr>
      <vt:lpstr>Schedule at a Glance</vt:lpstr>
      <vt:lpstr>What is the timeline for  Early College?</vt:lpstr>
      <vt:lpstr>Become A Timberwolf Today!  </vt:lpstr>
      <vt:lpstr>North Central 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Central Now! Early College</dc:title>
  <dc:creator>ncmcxx-xx</dc:creator>
  <cp:lastModifiedBy>Corey Lansing</cp:lastModifiedBy>
  <cp:revision>52</cp:revision>
  <cp:lastPrinted>2015-03-03T16:30:44Z</cp:lastPrinted>
  <dcterms:created xsi:type="dcterms:W3CDTF">2013-11-13T22:15:37Z</dcterms:created>
  <dcterms:modified xsi:type="dcterms:W3CDTF">2021-11-10T20:44:06Z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0x010100DCD5890A7E79C648A1EDF1E787CE7A2D</vt:lpwstr>
  </property>
</Properties>
</file>