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
  </p:notesMasterIdLst>
  <p:sldIdLst>
    <p:sldId id="276" r:id="rId2"/>
    <p:sldId id="340" r:id="rId3"/>
    <p:sldId id="349" r:id="rId4"/>
    <p:sldId id="345" r:id="rId5"/>
    <p:sldId id="323" r:id="rId6"/>
    <p:sldId id="279" r:id="rId7"/>
    <p:sldId id="346" r:id="rId8"/>
    <p:sldId id="331" r:id="rId9"/>
    <p:sldId id="329" r:id="rId10"/>
    <p:sldId id="315"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ornell, Kathy (DHHS)" initials="CK(" lastIdx="10" clrIdx="0">
    <p:extLst>
      <p:ext uri="{19B8F6BF-5375-455C-9EA6-DF929625EA0E}">
        <p15:presenceInfo xmlns:p15="http://schemas.microsoft.com/office/powerpoint/2012/main" userId="S::CornellK3@michigan.gov::72b0214a-181c-4fdf-829d-36942157b686" providerId="AD"/>
      </p:ext>
    </p:extLst>
  </p:cmAuthor>
  <p:cmAuthor id="2" name="Braman, Brian (DHHS)" initials="BB(" lastIdx="3" clrIdx="1">
    <p:extLst>
      <p:ext uri="{19B8F6BF-5375-455C-9EA6-DF929625EA0E}">
        <p15:presenceInfo xmlns:p15="http://schemas.microsoft.com/office/powerpoint/2012/main" userId="S::BramanB@michigan.gov::05ca0332-da94-4be7-8940-3d6b134b3c6c"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4580A"/>
    <a:srgbClr val="33CC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0DB9736-5B4F-46E7-9B4D-3E452513B642}" v="1" dt="2023-04-10T15:38:00.77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4" d="100"/>
          <a:sy n="104" d="100"/>
        </p:scale>
        <p:origin x="228"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DC58349-A616-40BA-9492-3FC927AC1D66}" type="doc">
      <dgm:prSet loTypeId="urn:microsoft.com/office/officeart/2005/8/layout/StepDownProcess" loCatId="process" qsTypeId="urn:microsoft.com/office/officeart/2005/8/quickstyle/simple1" qsCatId="simple" csTypeId="urn:microsoft.com/office/officeart/2005/8/colors/accent1_2" csCatId="accent1" phldr="1"/>
      <dgm:spPr/>
      <dgm:t>
        <a:bodyPr/>
        <a:lstStyle/>
        <a:p>
          <a:endParaRPr lang="en-US"/>
        </a:p>
      </dgm:t>
    </dgm:pt>
    <dgm:pt modelId="{524EEF0A-A54A-4211-8333-4F9C4289694B}">
      <dgm:prSet phldrT="[Text]"/>
      <dgm:spPr/>
      <dgm:t>
        <a:bodyPr/>
        <a:lstStyle/>
        <a:p>
          <a:r>
            <a:rPr lang="en-US" dirty="0"/>
            <a:t>MDHHS sends student exception announcement to the primary and secondary contacts </a:t>
          </a:r>
        </a:p>
      </dgm:t>
    </dgm:pt>
    <dgm:pt modelId="{6C96640A-593E-4D2E-AFA8-4F4522A96910}" type="parTrans" cxnId="{BEC13287-2CE1-4DD0-B51C-A8BE5DF4E9C2}">
      <dgm:prSet/>
      <dgm:spPr/>
      <dgm:t>
        <a:bodyPr/>
        <a:lstStyle/>
        <a:p>
          <a:endParaRPr lang="en-US"/>
        </a:p>
      </dgm:t>
    </dgm:pt>
    <dgm:pt modelId="{A0021F16-65FC-41D8-86EE-ECA687BC12D8}" type="sibTrans" cxnId="{BEC13287-2CE1-4DD0-B51C-A8BE5DF4E9C2}">
      <dgm:prSet/>
      <dgm:spPr/>
      <dgm:t>
        <a:bodyPr/>
        <a:lstStyle/>
        <a:p>
          <a:endParaRPr lang="en-US"/>
        </a:p>
      </dgm:t>
    </dgm:pt>
    <dgm:pt modelId="{88680CAF-C519-4C01-A12B-6D15BF905C4D}">
      <dgm:prSet/>
      <dgm:spPr/>
      <dgm:t>
        <a:bodyPr/>
        <a:lstStyle/>
        <a:p>
          <a:r>
            <a:rPr lang="en-US" dirty="0"/>
            <a:t>School district contacts will forward to appropriate school building </a:t>
          </a:r>
        </a:p>
      </dgm:t>
    </dgm:pt>
    <dgm:pt modelId="{1C7CA276-22B1-4849-B04F-27483CB71FC8}" type="parTrans" cxnId="{AFD0E59B-7F7F-4117-BA31-3AA2E760C63F}">
      <dgm:prSet/>
      <dgm:spPr/>
      <dgm:t>
        <a:bodyPr/>
        <a:lstStyle/>
        <a:p>
          <a:endParaRPr lang="en-US"/>
        </a:p>
      </dgm:t>
    </dgm:pt>
    <dgm:pt modelId="{FAC23227-7422-4707-A60E-60FDAE384C47}" type="sibTrans" cxnId="{AFD0E59B-7F7F-4117-BA31-3AA2E760C63F}">
      <dgm:prSet/>
      <dgm:spPr/>
      <dgm:t>
        <a:bodyPr/>
        <a:lstStyle/>
        <a:p>
          <a:endParaRPr lang="en-US"/>
        </a:p>
      </dgm:t>
    </dgm:pt>
    <dgm:pt modelId="{7B407E9D-CDA8-4F04-B30E-4CB4A8116350}">
      <dgm:prSet/>
      <dgm:spPr/>
      <dgm:t>
        <a:bodyPr/>
        <a:lstStyle/>
        <a:p>
          <a:r>
            <a:rPr lang="en-US" dirty="0"/>
            <a:t>School building will be responsible for informing parents/guardians</a:t>
          </a:r>
        </a:p>
      </dgm:t>
    </dgm:pt>
    <dgm:pt modelId="{5A296250-545F-4AFE-876D-9D09CA1C8793}" type="parTrans" cxnId="{29D48D05-2E6E-49F5-9FB1-AE3007B9B389}">
      <dgm:prSet/>
      <dgm:spPr/>
      <dgm:t>
        <a:bodyPr/>
        <a:lstStyle/>
        <a:p>
          <a:endParaRPr lang="en-US"/>
        </a:p>
      </dgm:t>
    </dgm:pt>
    <dgm:pt modelId="{0CBE9363-76A6-4ACC-A190-70419A2A6C5D}" type="sibTrans" cxnId="{29D48D05-2E6E-49F5-9FB1-AE3007B9B389}">
      <dgm:prSet/>
      <dgm:spPr/>
      <dgm:t>
        <a:bodyPr/>
        <a:lstStyle/>
        <a:p>
          <a:endParaRPr lang="en-US"/>
        </a:p>
      </dgm:t>
    </dgm:pt>
    <dgm:pt modelId="{781C9C0C-EA54-480D-BA28-EE6E03C0F4B1}" type="pres">
      <dgm:prSet presAssocID="{2DC58349-A616-40BA-9492-3FC927AC1D66}" presName="rootnode" presStyleCnt="0">
        <dgm:presLayoutVars>
          <dgm:chMax/>
          <dgm:chPref/>
          <dgm:dir/>
          <dgm:animLvl val="lvl"/>
        </dgm:presLayoutVars>
      </dgm:prSet>
      <dgm:spPr/>
    </dgm:pt>
    <dgm:pt modelId="{71FED3D5-FB41-4214-97A9-8EFE1CABD352}" type="pres">
      <dgm:prSet presAssocID="{524EEF0A-A54A-4211-8333-4F9C4289694B}" presName="composite" presStyleCnt="0"/>
      <dgm:spPr/>
    </dgm:pt>
    <dgm:pt modelId="{F1389F01-2A83-4316-831B-6BE87C66CDEE}" type="pres">
      <dgm:prSet presAssocID="{524EEF0A-A54A-4211-8333-4F9C4289694B}" presName="bentUpArrow1" presStyleLbl="alignImgPlace1" presStyleIdx="0" presStyleCnt="2"/>
      <dgm:spPr/>
    </dgm:pt>
    <dgm:pt modelId="{31467B79-CFFF-413A-9FB8-080627179A19}" type="pres">
      <dgm:prSet presAssocID="{524EEF0A-A54A-4211-8333-4F9C4289694B}" presName="ParentText" presStyleLbl="node1" presStyleIdx="0" presStyleCnt="3">
        <dgm:presLayoutVars>
          <dgm:chMax val="1"/>
          <dgm:chPref val="1"/>
          <dgm:bulletEnabled val="1"/>
        </dgm:presLayoutVars>
      </dgm:prSet>
      <dgm:spPr/>
    </dgm:pt>
    <dgm:pt modelId="{57895029-DA34-47F9-AB96-EFA73898A656}" type="pres">
      <dgm:prSet presAssocID="{524EEF0A-A54A-4211-8333-4F9C4289694B}" presName="ChildText" presStyleLbl="revTx" presStyleIdx="0" presStyleCnt="2">
        <dgm:presLayoutVars>
          <dgm:chMax val="0"/>
          <dgm:chPref val="0"/>
          <dgm:bulletEnabled val="1"/>
        </dgm:presLayoutVars>
      </dgm:prSet>
      <dgm:spPr/>
    </dgm:pt>
    <dgm:pt modelId="{EEE28E65-564A-4261-A793-CC6F70BD0C8B}" type="pres">
      <dgm:prSet presAssocID="{A0021F16-65FC-41D8-86EE-ECA687BC12D8}" presName="sibTrans" presStyleCnt="0"/>
      <dgm:spPr/>
    </dgm:pt>
    <dgm:pt modelId="{E9D84710-5165-4477-AFC6-4E62843D98E1}" type="pres">
      <dgm:prSet presAssocID="{88680CAF-C519-4C01-A12B-6D15BF905C4D}" presName="composite" presStyleCnt="0"/>
      <dgm:spPr/>
    </dgm:pt>
    <dgm:pt modelId="{2D6730D1-88C7-4E67-B6DC-A1AA0B595985}" type="pres">
      <dgm:prSet presAssocID="{88680CAF-C519-4C01-A12B-6D15BF905C4D}" presName="bentUpArrow1" presStyleLbl="alignImgPlace1" presStyleIdx="1" presStyleCnt="2"/>
      <dgm:spPr/>
    </dgm:pt>
    <dgm:pt modelId="{98B126A8-CECA-489B-848E-47C265F55E64}" type="pres">
      <dgm:prSet presAssocID="{88680CAF-C519-4C01-A12B-6D15BF905C4D}" presName="ParentText" presStyleLbl="node1" presStyleIdx="1" presStyleCnt="3">
        <dgm:presLayoutVars>
          <dgm:chMax val="1"/>
          <dgm:chPref val="1"/>
          <dgm:bulletEnabled val="1"/>
        </dgm:presLayoutVars>
      </dgm:prSet>
      <dgm:spPr/>
    </dgm:pt>
    <dgm:pt modelId="{3A6182C1-FCDD-4648-A7C9-EBE843FEA2F9}" type="pres">
      <dgm:prSet presAssocID="{88680CAF-C519-4C01-A12B-6D15BF905C4D}" presName="ChildText" presStyleLbl="revTx" presStyleIdx="1" presStyleCnt="2">
        <dgm:presLayoutVars>
          <dgm:chMax val="0"/>
          <dgm:chPref val="0"/>
          <dgm:bulletEnabled val="1"/>
        </dgm:presLayoutVars>
      </dgm:prSet>
      <dgm:spPr/>
    </dgm:pt>
    <dgm:pt modelId="{5B049BBE-AA4B-4AA6-A9F1-49F2090C17C7}" type="pres">
      <dgm:prSet presAssocID="{FAC23227-7422-4707-A60E-60FDAE384C47}" presName="sibTrans" presStyleCnt="0"/>
      <dgm:spPr/>
    </dgm:pt>
    <dgm:pt modelId="{1A548666-D3C6-4964-9A51-B216F7E2DE68}" type="pres">
      <dgm:prSet presAssocID="{7B407E9D-CDA8-4F04-B30E-4CB4A8116350}" presName="composite" presStyleCnt="0"/>
      <dgm:spPr/>
    </dgm:pt>
    <dgm:pt modelId="{8A25794E-D700-49FB-9325-D456CFC7161F}" type="pres">
      <dgm:prSet presAssocID="{7B407E9D-CDA8-4F04-B30E-4CB4A8116350}" presName="ParentText" presStyleLbl="node1" presStyleIdx="2" presStyleCnt="3">
        <dgm:presLayoutVars>
          <dgm:chMax val="1"/>
          <dgm:chPref val="1"/>
          <dgm:bulletEnabled val="1"/>
        </dgm:presLayoutVars>
      </dgm:prSet>
      <dgm:spPr/>
    </dgm:pt>
  </dgm:ptLst>
  <dgm:cxnLst>
    <dgm:cxn modelId="{29D48D05-2E6E-49F5-9FB1-AE3007B9B389}" srcId="{2DC58349-A616-40BA-9492-3FC927AC1D66}" destId="{7B407E9D-CDA8-4F04-B30E-4CB4A8116350}" srcOrd="2" destOrd="0" parTransId="{5A296250-545F-4AFE-876D-9D09CA1C8793}" sibTransId="{0CBE9363-76A6-4ACC-A190-70419A2A6C5D}"/>
    <dgm:cxn modelId="{3AEB8516-32A3-4B86-B9CC-EB862E1122C6}" type="presOf" srcId="{524EEF0A-A54A-4211-8333-4F9C4289694B}" destId="{31467B79-CFFF-413A-9FB8-080627179A19}" srcOrd="0" destOrd="0" presId="urn:microsoft.com/office/officeart/2005/8/layout/StepDownProcess"/>
    <dgm:cxn modelId="{BEC13287-2CE1-4DD0-B51C-A8BE5DF4E9C2}" srcId="{2DC58349-A616-40BA-9492-3FC927AC1D66}" destId="{524EEF0A-A54A-4211-8333-4F9C4289694B}" srcOrd="0" destOrd="0" parTransId="{6C96640A-593E-4D2E-AFA8-4F4522A96910}" sibTransId="{A0021F16-65FC-41D8-86EE-ECA687BC12D8}"/>
    <dgm:cxn modelId="{AFD0E59B-7F7F-4117-BA31-3AA2E760C63F}" srcId="{2DC58349-A616-40BA-9492-3FC927AC1D66}" destId="{88680CAF-C519-4C01-A12B-6D15BF905C4D}" srcOrd="1" destOrd="0" parTransId="{1C7CA276-22B1-4849-B04F-27483CB71FC8}" sibTransId="{FAC23227-7422-4707-A60E-60FDAE384C47}"/>
    <dgm:cxn modelId="{33BBD2A0-15CE-4F5C-9291-52064A5855FE}" type="presOf" srcId="{88680CAF-C519-4C01-A12B-6D15BF905C4D}" destId="{98B126A8-CECA-489B-848E-47C265F55E64}" srcOrd="0" destOrd="0" presId="urn:microsoft.com/office/officeart/2005/8/layout/StepDownProcess"/>
    <dgm:cxn modelId="{5D3FA3A2-0772-4FFC-ADFA-2860B7BFB878}" type="presOf" srcId="{2DC58349-A616-40BA-9492-3FC927AC1D66}" destId="{781C9C0C-EA54-480D-BA28-EE6E03C0F4B1}" srcOrd="0" destOrd="0" presId="urn:microsoft.com/office/officeart/2005/8/layout/StepDownProcess"/>
    <dgm:cxn modelId="{67CE62D4-BC4E-4579-A6A9-C7C80DC54AA0}" type="presOf" srcId="{7B407E9D-CDA8-4F04-B30E-4CB4A8116350}" destId="{8A25794E-D700-49FB-9325-D456CFC7161F}" srcOrd="0" destOrd="0" presId="urn:microsoft.com/office/officeart/2005/8/layout/StepDownProcess"/>
    <dgm:cxn modelId="{48533100-EEA8-490E-BCE4-F492AD2EE7FB}" type="presParOf" srcId="{781C9C0C-EA54-480D-BA28-EE6E03C0F4B1}" destId="{71FED3D5-FB41-4214-97A9-8EFE1CABD352}" srcOrd="0" destOrd="0" presId="urn:microsoft.com/office/officeart/2005/8/layout/StepDownProcess"/>
    <dgm:cxn modelId="{A7434C08-2934-4264-9CD7-96DC9A88A161}" type="presParOf" srcId="{71FED3D5-FB41-4214-97A9-8EFE1CABD352}" destId="{F1389F01-2A83-4316-831B-6BE87C66CDEE}" srcOrd="0" destOrd="0" presId="urn:microsoft.com/office/officeart/2005/8/layout/StepDownProcess"/>
    <dgm:cxn modelId="{2097D530-2E8F-418F-BE96-2DF43D702F6D}" type="presParOf" srcId="{71FED3D5-FB41-4214-97A9-8EFE1CABD352}" destId="{31467B79-CFFF-413A-9FB8-080627179A19}" srcOrd="1" destOrd="0" presId="urn:microsoft.com/office/officeart/2005/8/layout/StepDownProcess"/>
    <dgm:cxn modelId="{EEAA2935-E264-4622-8631-B51E0EA44B1C}" type="presParOf" srcId="{71FED3D5-FB41-4214-97A9-8EFE1CABD352}" destId="{57895029-DA34-47F9-AB96-EFA73898A656}" srcOrd="2" destOrd="0" presId="urn:microsoft.com/office/officeart/2005/8/layout/StepDownProcess"/>
    <dgm:cxn modelId="{9ADA79ED-7CE9-4DFD-83C6-F4E8931F4DA4}" type="presParOf" srcId="{781C9C0C-EA54-480D-BA28-EE6E03C0F4B1}" destId="{EEE28E65-564A-4261-A793-CC6F70BD0C8B}" srcOrd="1" destOrd="0" presId="urn:microsoft.com/office/officeart/2005/8/layout/StepDownProcess"/>
    <dgm:cxn modelId="{7FDE096A-60B0-4487-98FE-2B8B5FAFDBB2}" type="presParOf" srcId="{781C9C0C-EA54-480D-BA28-EE6E03C0F4B1}" destId="{E9D84710-5165-4477-AFC6-4E62843D98E1}" srcOrd="2" destOrd="0" presId="urn:microsoft.com/office/officeart/2005/8/layout/StepDownProcess"/>
    <dgm:cxn modelId="{6FACB1BF-4EB2-43B9-8138-B647856A77D7}" type="presParOf" srcId="{E9D84710-5165-4477-AFC6-4E62843D98E1}" destId="{2D6730D1-88C7-4E67-B6DC-A1AA0B595985}" srcOrd="0" destOrd="0" presId="urn:microsoft.com/office/officeart/2005/8/layout/StepDownProcess"/>
    <dgm:cxn modelId="{379AFC22-7CBD-4C36-87C4-3BF97A193F14}" type="presParOf" srcId="{E9D84710-5165-4477-AFC6-4E62843D98E1}" destId="{98B126A8-CECA-489B-848E-47C265F55E64}" srcOrd="1" destOrd="0" presId="urn:microsoft.com/office/officeart/2005/8/layout/StepDownProcess"/>
    <dgm:cxn modelId="{F144C213-D4A8-4CCA-928A-3C6830AE6CED}" type="presParOf" srcId="{E9D84710-5165-4477-AFC6-4E62843D98E1}" destId="{3A6182C1-FCDD-4648-A7C9-EBE843FEA2F9}" srcOrd="2" destOrd="0" presId="urn:microsoft.com/office/officeart/2005/8/layout/StepDownProcess"/>
    <dgm:cxn modelId="{7FE10E19-DDF2-4F19-98B9-FFD6BF76094F}" type="presParOf" srcId="{781C9C0C-EA54-480D-BA28-EE6E03C0F4B1}" destId="{5B049BBE-AA4B-4AA6-A9F1-49F2090C17C7}" srcOrd="3" destOrd="0" presId="urn:microsoft.com/office/officeart/2005/8/layout/StepDownProcess"/>
    <dgm:cxn modelId="{1988C56A-7EC0-41D1-8303-898FF97FB419}" type="presParOf" srcId="{781C9C0C-EA54-480D-BA28-EE6E03C0F4B1}" destId="{1A548666-D3C6-4964-9A51-B216F7E2DE68}" srcOrd="4" destOrd="0" presId="urn:microsoft.com/office/officeart/2005/8/layout/StepDownProcess"/>
    <dgm:cxn modelId="{2DA75520-71C6-4C39-997B-31AB7F19E21B}" type="presParOf" srcId="{1A548666-D3C6-4964-9A51-B216F7E2DE68}" destId="{8A25794E-D700-49FB-9325-D456CFC7161F}" srcOrd="0" destOrd="0" presId="urn:microsoft.com/office/officeart/2005/8/layout/StepDownProcess"/>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AB858E0-66E0-432C-A6A8-9987D66B4937}" type="doc">
      <dgm:prSet loTypeId="urn:microsoft.com/office/officeart/2005/8/layout/process1" loCatId="process" qsTypeId="urn:microsoft.com/office/officeart/2005/8/quickstyle/simple1" qsCatId="simple" csTypeId="urn:microsoft.com/office/officeart/2005/8/colors/colorful1" csCatId="colorful" phldr="1"/>
      <dgm:spPr/>
    </dgm:pt>
    <dgm:pt modelId="{98868905-604C-4F0F-9A38-87F2666FE606}">
      <dgm:prSet phldrT="[Text]">
        <dgm:style>
          <a:lnRef idx="2">
            <a:schemeClr val="accent1">
              <a:shade val="50000"/>
            </a:schemeClr>
          </a:lnRef>
          <a:fillRef idx="1">
            <a:schemeClr val="accent1"/>
          </a:fillRef>
          <a:effectRef idx="0">
            <a:schemeClr val="accent1"/>
          </a:effectRef>
          <a:fontRef idx="minor">
            <a:schemeClr val="lt1"/>
          </a:fontRef>
        </dgm:style>
      </dgm:prSet>
      <dgm:spPr/>
      <dgm:t>
        <a:bodyPr/>
        <a:lstStyle/>
        <a:p>
          <a:r>
            <a:rPr lang="en-US" dirty="0"/>
            <a:t>MDHHS does not issue PEBT benefits</a:t>
          </a:r>
        </a:p>
      </dgm:t>
    </dgm:pt>
    <dgm:pt modelId="{E9AC55E1-0816-4755-B5B3-E403E59E10BB}" type="parTrans" cxnId="{86E0E430-4B5A-4760-AF1B-38240DF377C4}">
      <dgm:prSet/>
      <dgm:spPr/>
      <dgm:t>
        <a:bodyPr/>
        <a:lstStyle/>
        <a:p>
          <a:endParaRPr lang="en-US"/>
        </a:p>
      </dgm:t>
    </dgm:pt>
    <dgm:pt modelId="{38DBBCC6-D6AB-4049-ABD9-8DB5F2E2A197}" type="sibTrans" cxnId="{86E0E430-4B5A-4760-AF1B-38240DF377C4}">
      <dgm:prSet/>
      <dgm:spPr/>
      <dgm:t>
        <a:bodyPr/>
        <a:lstStyle/>
        <a:p>
          <a:endParaRPr lang="en-US"/>
        </a:p>
      </dgm:t>
    </dgm:pt>
    <dgm:pt modelId="{E8B04951-BD93-46EE-894F-6E21CE6B15DA}">
      <dgm:prSet phldrT="[Text]"/>
      <dgm:spPr/>
      <dgm:t>
        <a:bodyPr/>
        <a:lstStyle/>
        <a:p>
          <a:r>
            <a:rPr lang="en-US" dirty="0"/>
            <a:t>School district forwards announcement to identified school buildings</a:t>
          </a:r>
        </a:p>
      </dgm:t>
    </dgm:pt>
    <dgm:pt modelId="{2248DF58-6F2E-4F17-90E3-DFCF4B3E40CB}" type="parTrans" cxnId="{1893B342-C60E-40B5-9DC7-963D69AF43B3}">
      <dgm:prSet/>
      <dgm:spPr/>
      <dgm:t>
        <a:bodyPr/>
        <a:lstStyle/>
        <a:p>
          <a:endParaRPr lang="en-US"/>
        </a:p>
      </dgm:t>
    </dgm:pt>
    <dgm:pt modelId="{C86F3903-1036-41ED-B504-000D98A897C2}" type="sibTrans" cxnId="{1893B342-C60E-40B5-9DC7-963D69AF43B3}">
      <dgm:prSet/>
      <dgm:spPr/>
      <dgm:t>
        <a:bodyPr/>
        <a:lstStyle/>
        <a:p>
          <a:endParaRPr lang="en-US"/>
        </a:p>
      </dgm:t>
    </dgm:pt>
    <dgm:pt modelId="{50130134-490E-42E0-97A9-90C3CC55BD83}">
      <dgm:prSet phldrT="[Text]"/>
      <dgm:spPr>
        <a:solidFill>
          <a:schemeClr val="accent1"/>
        </a:solidFill>
      </dgm:spPr>
      <dgm:t>
        <a:bodyPr/>
        <a:lstStyle/>
        <a:p>
          <a:r>
            <a:rPr lang="en-US" dirty="0"/>
            <a:t> MDHHS sends student exception announcement to districts who reported primarily in-person months</a:t>
          </a:r>
        </a:p>
      </dgm:t>
    </dgm:pt>
    <dgm:pt modelId="{AB9A1E56-B457-4DA8-81AC-FE236C4BF3F0}" type="parTrans" cxnId="{BA02D8EA-A8C7-467F-AC85-47E2C63DD278}">
      <dgm:prSet/>
      <dgm:spPr/>
      <dgm:t>
        <a:bodyPr/>
        <a:lstStyle/>
        <a:p>
          <a:endParaRPr lang="en-US"/>
        </a:p>
      </dgm:t>
    </dgm:pt>
    <dgm:pt modelId="{67A00208-8441-4F02-8C78-0C30F53E4E77}" type="sibTrans" cxnId="{BA02D8EA-A8C7-467F-AC85-47E2C63DD278}">
      <dgm:prSet/>
      <dgm:spPr/>
      <dgm:t>
        <a:bodyPr/>
        <a:lstStyle/>
        <a:p>
          <a:endParaRPr lang="en-US"/>
        </a:p>
      </dgm:t>
    </dgm:pt>
    <dgm:pt modelId="{292DBB60-C3BA-43A9-BEAF-63356088AF60}">
      <dgm:prSet phldrT="[Text]"/>
      <dgm:spPr/>
      <dgm:t>
        <a:bodyPr/>
        <a:lstStyle/>
        <a:p>
          <a:r>
            <a:rPr lang="en-US" dirty="0"/>
            <a:t>School buildings will post parent notification in two ways</a:t>
          </a:r>
        </a:p>
      </dgm:t>
    </dgm:pt>
    <dgm:pt modelId="{DC507AB7-D986-43B1-9D57-CA85FE8764EE}" type="parTrans" cxnId="{D0912438-F6F6-4EEE-A34F-D1D1756425D5}">
      <dgm:prSet/>
      <dgm:spPr/>
      <dgm:t>
        <a:bodyPr/>
        <a:lstStyle/>
        <a:p>
          <a:endParaRPr lang="en-US"/>
        </a:p>
      </dgm:t>
    </dgm:pt>
    <dgm:pt modelId="{C560074F-E3D5-4D62-BCEB-9AFCE2432F87}" type="sibTrans" cxnId="{D0912438-F6F6-4EEE-A34F-D1D1756425D5}">
      <dgm:prSet/>
      <dgm:spPr/>
      <dgm:t>
        <a:bodyPr/>
        <a:lstStyle/>
        <a:p>
          <a:endParaRPr lang="en-US"/>
        </a:p>
      </dgm:t>
    </dgm:pt>
    <dgm:pt modelId="{2C8E4EB5-B475-4C11-965B-8C31A911CBFA}" type="pres">
      <dgm:prSet presAssocID="{3AB858E0-66E0-432C-A6A8-9987D66B4937}" presName="Name0" presStyleCnt="0">
        <dgm:presLayoutVars>
          <dgm:dir/>
          <dgm:resizeHandles val="exact"/>
        </dgm:presLayoutVars>
      </dgm:prSet>
      <dgm:spPr/>
    </dgm:pt>
    <dgm:pt modelId="{9FD18DFA-C1D8-4E7B-A8D5-29BAA8C9448D}" type="pres">
      <dgm:prSet presAssocID="{98868905-604C-4F0F-9A38-87F2666FE606}" presName="node" presStyleLbl="node1" presStyleIdx="0" presStyleCnt="4" custLinFactNeighborX="2540" custLinFactNeighborY="0">
        <dgm:presLayoutVars>
          <dgm:bulletEnabled val="1"/>
        </dgm:presLayoutVars>
      </dgm:prSet>
      <dgm:spPr/>
    </dgm:pt>
    <dgm:pt modelId="{60F7EC1B-C8C4-4279-83F1-0E8043D83B10}" type="pres">
      <dgm:prSet presAssocID="{38DBBCC6-D6AB-4049-ABD9-8DB5F2E2A197}" presName="sibTrans" presStyleLbl="sibTrans2D1" presStyleIdx="0" presStyleCnt="3"/>
      <dgm:spPr/>
    </dgm:pt>
    <dgm:pt modelId="{860BABFE-0301-40B3-9D2A-E0A0E32205A2}" type="pres">
      <dgm:prSet presAssocID="{38DBBCC6-D6AB-4049-ABD9-8DB5F2E2A197}" presName="connectorText" presStyleLbl="sibTrans2D1" presStyleIdx="0" presStyleCnt="3"/>
      <dgm:spPr/>
    </dgm:pt>
    <dgm:pt modelId="{1E4FDAF6-3FF1-48C8-8119-33BC49DEE0AB}" type="pres">
      <dgm:prSet presAssocID="{50130134-490E-42E0-97A9-90C3CC55BD83}" presName="node" presStyleLbl="node1" presStyleIdx="1" presStyleCnt="4">
        <dgm:presLayoutVars>
          <dgm:bulletEnabled val="1"/>
        </dgm:presLayoutVars>
      </dgm:prSet>
      <dgm:spPr/>
    </dgm:pt>
    <dgm:pt modelId="{55F4FF03-946E-4E14-BBFA-7F34EFAC4D83}" type="pres">
      <dgm:prSet presAssocID="{67A00208-8441-4F02-8C78-0C30F53E4E77}" presName="sibTrans" presStyleLbl="sibTrans2D1" presStyleIdx="1" presStyleCnt="3"/>
      <dgm:spPr/>
    </dgm:pt>
    <dgm:pt modelId="{200F9D4E-87EE-4B6C-B181-C1AA14629211}" type="pres">
      <dgm:prSet presAssocID="{67A00208-8441-4F02-8C78-0C30F53E4E77}" presName="connectorText" presStyleLbl="sibTrans2D1" presStyleIdx="1" presStyleCnt="3"/>
      <dgm:spPr/>
    </dgm:pt>
    <dgm:pt modelId="{7F69D12B-362F-439A-8FA6-E9BAEB326968}" type="pres">
      <dgm:prSet presAssocID="{E8B04951-BD93-46EE-894F-6E21CE6B15DA}" presName="node" presStyleLbl="node1" presStyleIdx="2" presStyleCnt="4">
        <dgm:presLayoutVars>
          <dgm:bulletEnabled val="1"/>
        </dgm:presLayoutVars>
      </dgm:prSet>
      <dgm:spPr/>
    </dgm:pt>
    <dgm:pt modelId="{E79A42FF-00F0-4588-822B-1287F52CEE6F}" type="pres">
      <dgm:prSet presAssocID="{C86F3903-1036-41ED-B504-000D98A897C2}" presName="sibTrans" presStyleLbl="sibTrans2D1" presStyleIdx="2" presStyleCnt="3"/>
      <dgm:spPr/>
    </dgm:pt>
    <dgm:pt modelId="{C56B8CF9-0A40-4C06-B3A1-AC526745B044}" type="pres">
      <dgm:prSet presAssocID="{C86F3903-1036-41ED-B504-000D98A897C2}" presName="connectorText" presStyleLbl="sibTrans2D1" presStyleIdx="2" presStyleCnt="3"/>
      <dgm:spPr/>
    </dgm:pt>
    <dgm:pt modelId="{A81DE64C-D1B7-4423-8006-2D9D10345E1F}" type="pres">
      <dgm:prSet presAssocID="{292DBB60-C3BA-43A9-BEAF-63356088AF60}" presName="node" presStyleLbl="node1" presStyleIdx="3" presStyleCnt="4">
        <dgm:presLayoutVars>
          <dgm:bulletEnabled val="1"/>
        </dgm:presLayoutVars>
      </dgm:prSet>
      <dgm:spPr/>
    </dgm:pt>
  </dgm:ptLst>
  <dgm:cxnLst>
    <dgm:cxn modelId="{03C63606-0B01-4809-99EB-E31845D35705}" type="presOf" srcId="{E8B04951-BD93-46EE-894F-6E21CE6B15DA}" destId="{7F69D12B-362F-439A-8FA6-E9BAEB326968}" srcOrd="0" destOrd="0" presId="urn:microsoft.com/office/officeart/2005/8/layout/process1"/>
    <dgm:cxn modelId="{86E0E430-4B5A-4760-AF1B-38240DF377C4}" srcId="{3AB858E0-66E0-432C-A6A8-9987D66B4937}" destId="{98868905-604C-4F0F-9A38-87F2666FE606}" srcOrd="0" destOrd="0" parTransId="{E9AC55E1-0816-4755-B5B3-E403E59E10BB}" sibTransId="{38DBBCC6-D6AB-4049-ABD9-8DB5F2E2A197}"/>
    <dgm:cxn modelId="{D7C07E31-08AE-4D59-98E4-ECA3CBA207EE}" type="presOf" srcId="{38DBBCC6-D6AB-4049-ABD9-8DB5F2E2A197}" destId="{60F7EC1B-C8C4-4279-83F1-0E8043D83B10}" srcOrd="0" destOrd="0" presId="urn:microsoft.com/office/officeart/2005/8/layout/process1"/>
    <dgm:cxn modelId="{D0912438-F6F6-4EEE-A34F-D1D1756425D5}" srcId="{3AB858E0-66E0-432C-A6A8-9987D66B4937}" destId="{292DBB60-C3BA-43A9-BEAF-63356088AF60}" srcOrd="3" destOrd="0" parTransId="{DC507AB7-D986-43B1-9D57-CA85FE8764EE}" sibTransId="{C560074F-E3D5-4D62-BCEB-9AFCE2432F87}"/>
    <dgm:cxn modelId="{1893B342-C60E-40B5-9DC7-963D69AF43B3}" srcId="{3AB858E0-66E0-432C-A6A8-9987D66B4937}" destId="{E8B04951-BD93-46EE-894F-6E21CE6B15DA}" srcOrd="2" destOrd="0" parTransId="{2248DF58-6F2E-4F17-90E3-DFCF4B3E40CB}" sibTransId="{C86F3903-1036-41ED-B504-000D98A897C2}"/>
    <dgm:cxn modelId="{8F02BD59-18E5-4E14-B603-5DFAAF6D5A08}" type="presOf" srcId="{50130134-490E-42E0-97A9-90C3CC55BD83}" destId="{1E4FDAF6-3FF1-48C8-8119-33BC49DEE0AB}" srcOrd="0" destOrd="0" presId="urn:microsoft.com/office/officeart/2005/8/layout/process1"/>
    <dgm:cxn modelId="{1400147E-D52F-44FD-86ED-5942557F7F34}" type="presOf" srcId="{292DBB60-C3BA-43A9-BEAF-63356088AF60}" destId="{A81DE64C-D1B7-4423-8006-2D9D10345E1F}" srcOrd="0" destOrd="0" presId="urn:microsoft.com/office/officeart/2005/8/layout/process1"/>
    <dgm:cxn modelId="{984D928F-CCFB-4BD5-A430-91B57A3C3AAA}" type="presOf" srcId="{38DBBCC6-D6AB-4049-ABD9-8DB5F2E2A197}" destId="{860BABFE-0301-40B3-9D2A-E0A0E32205A2}" srcOrd="1" destOrd="0" presId="urn:microsoft.com/office/officeart/2005/8/layout/process1"/>
    <dgm:cxn modelId="{58278891-E0F9-4B0B-934F-7E97E4DE5F82}" type="presOf" srcId="{3AB858E0-66E0-432C-A6A8-9987D66B4937}" destId="{2C8E4EB5-B475-4C11-965B-8C31A911CBFA}" srcOrd="0" destOrd="0" presId="urn:microsoft.com/office/officeart/2005/8/layout/process1"/>
    <dgm:cxn modelId="{D19E7FA2-7B5C-4E84-BD91-0EE61FFBCE82}" type="presOf" srcId="{C86F3903-1036-41ED-B504-000D98A897C2}" destId="{C56B8CF9-0A40-4C06-B3A1-AC526745B044}" srcOrd="1" destOrd="0" presId="urn:microsoft.com/office/officeart/2005/8/layout/process1"/>
    <dgm:cxn modelId="{7DB07CA6-53EE-40B7-A884-1E3328B1609E}" type="presOf" srcId="{C86F3903-1036-41ED-B504-000D98A897C2}" destId="{E79A42FF-00F0-4588-822B-1287F52CEE6F}" srcOrd="0" destOrd="0" presId="urn:microsoft.com/office/officeart/2005/8/layout/process1"/>
    <dgm:cxn modelId="{EBB5E3CB-3B41-44B6-924E-1FC02483043A}" type="presOf" srcId="{98868905-604C-4F0F-9A38-87F2666FE606}" destId="{9FD18DFA-C1D8-4E7B-A8D5-29BAA8C9448D}" srcOrd="0" destOrd="0" presId="urn:microsoft.com/office/officeart/2005/8/layout/process1"/>
    <dgm:cxn modelId="{C3FABACE-9BAF-4900-AB04-547F7771A701}" type="presOf" srcId="{67A00208-8441-4F02-8C78-0C30F53E4E77}" destId="{200F9D4E-87EE-4B6C-B181-C1AA14629211}" srcOrd="1" destOrd="0" presId="urn:microsoft.com/office/officeart/2005/8/layout/process1"/>
    <dgm:cxn modelId="{BA02D8EA-A8C7-467F-AC85-47E2C63DD278}" srcId="{3AB858E0-66E0-432C-A6A8-9987D66B4937}" destId="{50130134-490E-42E0-97A9-90C3CC55BD83}" srcOrd="1" destOrd="0" parTransId="{AB9A1E56-B457-4DA8-81AC-FE236C4BF3F0}" sibTransId="{67A00208-8441-4F02-8C78-0C30F53E4E77}"/>
    <dgm:cxn modelId="{45CD83EB-A4C7-4FB5-9908-77D1BE3E9080}" type="presOf" srcId="{67A00208-8441-4F02-8C78-0C30F53E4E77}" destId="{55F4FF03-946E-4E14-BBFA-7F34EFAC4D83}" srcOrd="0" destOrd="0" presId="urn:microsoft.com/office/officeart/2005/8/layout/process1"/>
    <dgm:cxn modelId="{3368F3CB-5409-4EBF-9958-5714FEDBB17E}" type="presParOf" srcId="{2C8E4EB5-B475-4C11-965B-8C31A911CBFA}" destId="{9FD18DFA-C1D8-4E7B-A8D5-29BAA8C9448D}" srcOrd="0" destOrd="0" presId="urn:microsoft.com/office/officeart/2005/8/layout/process1"/>
    <dgm:cxn modelId="{93FD47B3-C635-411E-B877-E3AB4982123D}" type="presParOf" srcId="{2C8E4EB5-B475-4C11-965B-8C31A911CBFA}" destId="{60F7EC1B-C8C4-4279-83F1-0E8043D83B10}" srcOrd="1" destOrd="0" presId="urn:microsoft.com/office/officeart/2005/8/layout/process1"/>
    <dgm:cxn modelId="{CDF39F41-2420-498C-A8B2-15C2EC48B946}" type="presParOf" srcId="{60F7EC1B-C8C4-4279-83F1-0E8043D83B10}" destId="{860BABFE-0301-40B3-9D2A-E0A0E32205A2}" srcOrd="0" destOrd="0" presId="urn:microsoft.com/office/officeart/2005/8/layout/process1"/>
    <dgm:cxn modelId="{A3DD0744-E8A9-4D76-8772-B8C824480CDF}" type="presParOf" srcId="{2C8E4EB5-B475-4C11-965B-8C31A911CBFA}" destId="{1E4FDAF6-3FF1-48C8-8119-33BC49DEE0AB}" srcOrd="2" destOrd="0" presId="urn:microsoft.com/office/officeart/2005/8/layout/process1"/>
    <dgm:cxn modelId="{12FB2F12-6745-4AB2-91E7-2D5F867BB550}" type="presParOf" srcId="{2C8E4EB5-B475-4C11-965B-8C31A911CBFA}" destId="{55F4FF03-946E-4E14-BBFA-7F34EFAC4D83}" srcOrd="3" destOrd="0" presId="urn:microsoft.com/office/officeart/2005/8/layout/process1"/>
    <dgm:cxn modelId="{BDD99C66-64A6-4AD9-B384-F4CFD9B21EE8}" type="presParOf" srcId="{55F4FF03-946E-4E14-BBFA-7F34EFAC4D83}" destId="{200F9D4E-87EE-4B6C-B181-C1AA14629211}" srcOrd="0" destOrd="0" presId="urn:microsoft.com/office/officeart/2005/8/layout/process1"/>
    <dgm:cxn modelId="{29AEFC3F-0FED-44BB-987E-E2D0F1CCD9F8}" type="presParOf" srcId="{2C8E4EB5-B475-4C11-965B-8C31A911CBFA}" destId="{7F69D12B-362F-439A-8FA6-E9BAEB326968}" srcOrd="4" destOrd="0" presId="urn:microsoft.com/office/officeart/2005/8/layout/process1"/>
    <dgm:cxn modelId="{559CBAC0-E039-4430-8A31-4E56B1103FD9}" type="presParOf" srcId="{2C8E4EB5-B475-4C11-965B-8C31A911CBFA}" destId="{E79A42FF-00F0-4588-822B-1287F52CEE6F}" srcOrd="5" destOrd="0" presId="urn:microsoft.com/office/officeart/2005/8/layout/process1"/>
    <dgm:cxn modelId="{CEFEDE0B-ADFC-4AF0-8511-3FB929CA2BE5}" type="presParOf" srcId="{E79A42FF-00F0-4588-822B-1287F52CEE6F}" destId="{C56B8CF9-0A40-4C06-B3A1-AC526745B044}" srcOrd="0" destOrd="0" presId="urn:microsoft.com/office/officeart/2005/8/layout/process1"/>
    <dgm:cxn modelId="{E974968A-3DA0-4371-AA1C-4F70C41D6BE6}" type="presParOf" srcId="{2C8E4EB5-B475-4C11-965B-8C31A911CBFA}" destId="{A81DE64C-D1B7-4423-8006-2D9D10345E1F}" srcOrd="6" destOrd="0" presId="urn:microsoft.com/office/officeart/2005/8/layout/process1"/>
  </dgm:cxnLst>
  <dgm:bg/>
  <dgm:whole/>
  <dgm:extLst>
    <a:ext uri="http://schemas.microsoft.com/office/drawing/2008/diagram">
      <dsp:dataModelExt xmlns:dsp="http://schemas.microsoft.com/office/drawing/2008/diagram" relId="rId8" minVer="http://schemas.openxmlformats.org/drawingml/2006/diagram"/>
    </a:ext>
    <a:ext uri="{C62137D5-CB1D-491B-B009-E17868A290BF}">
      <dgm14:recolorImg xmlns:dgm14="http://schemas.microsoft.com/office/drawing/2010/diagram" val="1"/>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1389F01-2A83-4316-831B-6BE87C66CDEE}">
      <dsp:nvSpPr>
        <dsp:cNvPr id="0" name=""/>
        <dsp:cNvSpPr/>
      </dsp:nvSpPr>
      <dsp:spPr>
        <a:xfrm rot="5400000">
          <a:off x="2226246" y="1528263"/>
          <a:ext cx="1351617" cy="1538768"/>
        </a:xfrm>
        <a:prstGeom prst="bentUpArrow">
          <a:avLst>
            <a:gd name="adj1" fmla="val 32840"/>
            <a:gd name="adj2" fmla="val 25000"/>
            <a:gd name="adj3" fmla="val 35780"/>
          </a:avLst>
        </a:prstGeom>
        <a:solidFill>
          <a:schemeClr val="accent1">
            <a:tint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31467B79-CFFF-413A-9FB8-080627179A19}">
      <dsp:nvSpPr>
        <dsp:cNvPr id="0" name=""/>
        <dsp:cNvSpPr/>
      </dsp:nvSpPr>
      <dsp:spPr>
        <a:xfrm>
          <a:off x="1868150" y="29968"/>
          <a:ext cx="2275327" cy="1592655"/>
        </a:xfrm>
        <a:prstGeom prst="roundRect">
          <a:avLst>
            <a:gd name="adj" fmla="val 166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dirty="0"/>
            <a:t>MDHHS sends student exception announcement to the primary and secondary contacts </a:t>
          </a:r>
        </a:p>
      </dsp:txBody>
      <dsp:txXfrm>
        <a:off x="1945911" y="107729"/>
        <a:ext cx="2119805" cy="1437133"/>
      </dsp:txXfrm>
    </dsp:sp>
    <dsp:sp modelId="{57895029-DA34-47F9-AB96-EFA73898A656}">
      <dsp:nvSpPr>
        <dsp:cNvPr id="0" name=""/>
        <dsp:cNvSpPr/>
      </dsp:nvSpPr>
      <dsp:spPr>
        <a:xfrm>
          <a:off x="4143477" y="181864"/>
          <a:ext cx="1654856" cy="1287254"/>
        </a:xfrm>
        <a:prstGeom prst="rect">
          <a:avLst/>
        </a:prstGeom>
        <a:noFill/>
        <a:ln>
          <a:noFill/>
        </a:ln>
        <a:effectLst/>
      </dsp:spPr>
      <dsp:style>
        <a:lnRef idx="0">
          <a:scrgbClr r="0" g="0" b="0"/>
        </a:lnRef>
        <a:fillRef idx="0">
          <a:scrgbClr r="0" g="0" b="0"/>
        </a:fillRef>
        <a:effectRef idx="0">
          <a:scrgbClr r="0" g="0" b="0"/>
        </a:effectRef>
        <a:fontRef idx="minor"/>
      </dsp:style>
    </dsp:sp>
    <dsp:sp modelId="{2D6730D1-88C7-4E67-B6DC-A1AA0B595985}">
      <dsp:nvSpPr>
        <dsp:cNvPr id="0" name=""/>
        <dsp:cNvSpPr/>
      </dsp:nvSpPr>
      <dsp:spPr>
        <a:xfrm rot="5400000">
          <a:off x="4112735" y="3317340"/>
          <a:ext cx="1351617" cy="1538768"/>
        </a:xfrm>
        <a:prstGeom prst="bentUpArrow">
          <a:avLst>
            <a:gd name="adj1" fmla="val 32840"/>
            <a:gd name="adj2" fmla="val 25000"/>
            <a:gd name="adj3" fmla="val 35780"/>
          </a:avLst>
        </a:prstGeom>
        <a:solidFill>
          <a:schemeClr val="accent1">
            <a:tint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98B126A8-CECA-489B-848E-47C265F55E64}">
      <dsp:nvSpPr>
        <dsp:cNvPr id="0" name=""/>
        <dsp:cNvSpPr/>
      </dsp:nvSpPr>
      <dsp:spPr>
        <a:xfrm>
          <a:off x="3754638" y="1819046"/>
          <a:ext cx="2275327" cy="1592655"/>
        </a:xfrm>
        <a:prstGeom prst="roundRect">
          <a:avLst>
            <a:gd name="adj" fmla="val 166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dirty="0"/>
            <a:t>School district contacts will forward to appropriate school building </a:t>
          </a:r>
        </a:p>
      </dsp:txBody>
      <dsp:txXfrm>
        <a:off x="3832399" y="1896807"/>
        <a:ext cx="2119805" cy="1437133"/>
      </dsp:txXfrm>
    </dsp:sp>
    <dsp:sp modelId="{3A6182C1-FCDD-4648-A7C9-EBE843FEA2F9}">
      <dsp:nvSpPr>
        <dsp:cNvPr id="0" name=""/>
        <dsp:cNvSpPr/>
      </dsp:nvSpPr>
      <dsp:spPr>
        <a:xfrm>
          <a:off x="6029966" y="1970942"/>
          <a:ext cx="1654856" cy="1287254"/>
        </a:xfrm>
        <a:prstGeom prst="rect">
          <a:avLst/>
        </a:prstGeom>
        <a:noFill/>
        <a:ln>
          <a:noFill/>
        </a:ln>
        <a:effectLst/>
      </dsp:spPr>
      <dsp:style>
        <a:lnRef idx="0">
          <a:scrgbClr r="0" g="0" b="0"/>
        </a:lnRef>
        <a:fillRef idx="0">
          <a:scrgbClr r="0" g="0" b="0"/>
        </a:fillRef>
        <a:effectRef idx="0">
          <a:scrgbClr r="0" g="0" b="0"/>
        </a:effectRef>
        <a:fontRef idx="minor"/>
      </dsp:style>
    </dsp:sp>
    <dsp:sp modelId="{8A25794E-D700-49FB-9325-D456CFC7161F}">
      <dsp:nvSpPr>
        <dsp:cNvPr id="0" name=""/>
        <dsp:cNvSpPr/>
      </dsp:nvSpPr>
      <dsp:spPr>
        <a:xfrm>
          <a:off x="5641127" y="3608123"/>
          <a:ext cx="2275327" cy="1592655"/>
        </a:xfrm>
        <a:prstGeom prst="roundRect">
          <a:avLst>
            <a:gd name="adj" fmla="val 166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dirty="0"/>
            <a:t>School building will be responsible for informing parents/guardians</a:t>
          </a:r>
        </a:p>
      </dsp:txBody>
      <dsp:txXfrm>
        <a:off x="5718888" y="3685884"/>
        <a:ext cx="2119805" cy="143713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FD18DFA-C1D8-4E7B-A8D5-29BAA8C9448D}">
      <dsp:nvSpPr>
        <dsp:cNvPr id="0" name=""/>
        <dsp:cNvSpPr/>
      </dsp:nvSpPr>
      <dsp:spPr>
        <a:xfrm>
          <a:off x="27586" y="319238"/>
          <a:ext cx="2216312" cy="1579122"/>
        </a:xfrm>
        <a:prstGeom prst="roundRect">
          <a:avLst>
            <a:gd name="adj" fmla="val 10000"/>
          </a:avLst>
        </a:prstGeom>
        <a:solidFill>
          <a:schemeClr val="accent1"/>
        </a:solidFill>
        <a:ln w="12700" cap="flat" cmpd="sng" algn="ctr">
          <a:solidFill>
            <a:schemeClr val="accent1">
              <a:shade val="50000"/>
            </a:schemeClr>
          </a:solidFill>
          <a:prstDash val="solid"/>
          <a:miter lim="800000"/>
        </a:ln>
        <a:effectLst/>
      </dsp:spPr>
      <dsp:style>
        <a:lnRef idx="2">
          <a:schemeClr val="accent1">
            <a:shade val="50000"/>
          </a:schemeClr>
        </a:lnRef>
        <a:fillRef idx="1">
          <a:schemeClr val="accent1"/>
        </a:fillRef>
        <a:effectRef idx="0">
          <a:schemeClr val="accent1"/>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t>MDHHS does not issue PEBT benefits</a:t>
          </a:r>
        </a:p>
      </dsp:txBody>
      <dsp:txXfrm>
        <a:off x="73837" y="365489"/>
        <a:ext cx="2123810" cy="1486620"/>
      </dsp:txXfrm>
    </dsp:sp>
    <dsp:sp modelId="{60F7EC1B-C8C4-4279-83F1-0E8043D83B10}">
      <dsp:nvSpPr>
        <dsp:cNvPr id="0" name=""/>
        <dsp:cNvSpPr/>
      </dsp:nvSpPr>
      <dsp:spPr>
        <a:xfrm>
          <a:off x="2459900" y="833976"/>
          <a:ext cx="457923" cy="549645"/>
        </a:xfrm>
        <a:prstGeom prst="rightArrow">
          <a:avLst>
            <a:gd name="adj1" fmla="val 60000"/>
            <a:gd name="adj2" fmla="val 5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US" sz="1400" kern="1200"/>
        </a:p>
      </dsp:txBody>
      <dsp:txXfrm>
        <a:off x="2459900" y="943905"/>
        <a:ext cx="320546" cy="329787"/>
      </dsp:txXfrm>
    </dsp:sp>
    <dsp:sp modelId="{1E4FDAF6-3FF1-48C8-8119-33BC49DEE0AB}">
      <dsp:nvSpPr>
        <dsp:cNvPr id="0" name=""/>
        <dsp:cNvSpPr/>
      </dsp:nvSpPr>
      <dsp:spPr>
        <a:xfrm>
          <a:off x="3107905" y="319238"/>
          <a:ext cx="2216312" cy="1579122"/>
        </a:xfrm>
        <a:prstGeom prst="roundRect">
          <a:avLst>
            <a:gd name="adj" fmla="val 10000"/>
          </a:avLst>
        </a:prstGeom>
        <a:solidFill>
          <a:schemeClr val="accent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t> MDHHS sends student exception announcement to districts who reported primarily in-person months</a:t>
          </a:r>
        </a:p>
      </dsp:txBody>
      <dsp:txXfrm>
        <a:off x="3154156" y="365489"/>
        <a:ext cx="2123810" cy="1486620"/>
      </dsp:txXfrm>
    </dsp:sp>
    <dsp:sp modelId="{55F4FF03-946E-4E14-BBFA-7F34EFAC4D83}">
      <dsp:nvSpPr>
        <dsp:cNvPr id="0" name=""/>
        <dsp:cNvSpPr/>
      </dsp:nvSpPr>
      <dsp:spPr>
        <a:xfrm>
          <a:off x="5545849" y="833976"/>
          <a:ext cx="469858" cy="549645"/>
        </a:xfrm>
        <a:prstGeom prst="rightArrow">
          <a:avLst>
            <a:gd name="adj1" fmla="val 60000"/>
            <a:gd name="adj2" fmla="val 5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US" sz="1400" kern="1200"/>
        </a:p>
      </dsp:txBody>
      <dsp:txXfrm>
        <a:off x="5545849" y="943905"/>
        <a:ext cx="328901" cy="329787"/>
      </dsp:txXfrm>
    </dsp:sp>
    <dsp:sp modelId="{7F69D12B-362F-439A-8FA6-E9BAEB326968}">
      <dsp:nvSpPr>
        <dsp:cNvPr id="0" name=""/>
        <dsp:cNvSpPr/>
      </dsp:nvSpPr>
      <dsp:spPr>
        <a:xfrm>
          <a:off x="6210742" y="319238"/>
          <a:ext cx="2216312" cy="1579122"/>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t>School district forwards announcement to identified school buildings</a:t>
          </a:r>
        </a:p>
      </dsp:txBody>
      <dsp:txXfrm>
        <a:off x="6256993" y="365489"/>
        <a:ext cx="2123810" cy="1486620"/>
      </dsp:txXfrm>
    </dsp:sp>
    <dsp:sp modelId="{E79A42FF-00F0-4588-822B-1287F52CEE6F}">
      <dsp:nvSpPr>
        <dsp:cNvPr id="0" name=""/>
        <dsp:cNvSpPr/>
      </dsp:nvSpPr>
      <dsp:spPr>
        <a:xfrm>
          <a:off x="8648686" y="833976"/>
          <a:ext cx="469858" cy="549645"/>
        </a:xfrm>
        <a:prstGeom prst="rightArrow">
          <a:avLst>
            <a:gd name="adj1" fmla="val 60000"/>
            <a:gd name="adj2" fmla="val 5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US" sz="1400" kern="1200"/>
        </a:p>
      </dsp:txBody>
      <dsp:txXfrm>
        <a:off x="8648686" y="943905"/>
        <a:ext cx="328901" cy="329787"/>
      </dsp:txXfrm>
    </dsp:sp>
    <dsp:sp modelId="{A81DE64C-D1B7-4423-8006-2D9D10345E1F}">
      <dsp:nvSpPr>
        <dsp:cNvPr id="0" name=""/>
        <dsp:cNvSpPr/>
      </dsp:nvSpPr>
      <dsp:spPr>
        <a:xfrm>
          <a:off x="9313579" y="319238"/>
          <a:ext cx="2216312" cy="1579122"/>
        </a:xfrm>
        <a:prstGeom prst="roundRect">
          <a:avLst>
            <a:gd name="adj" fmla="val 1000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t>School buildings will post parent notification in two ways</a:t>
          </a:r>
        </a:p>
      </dsp:txBody>
      <dsp:txXfrm>
        <a:off x="9359830" y="365489"/>
        <a:ext cx="2123810" cy="1486620"/>
      </dsp:txXfrm>
    </dsp:sp>
  </dsp:spTree>
</dsp:drawing>
</file>

<file path=ppt/diagrams/layout1.xml><?xml version="1.0" encoding="utf-8"?>
<dgm:layoutDef xmlns:dgm="http://schemas.openxmlformats.org/drawingml/2006/diagram" xmlns:a="http://schemas.openxmlformats.org/drawingml/2006/main" uniqueId="urn:microsoft.com/office/officeart/2005/8/layout/StepDownProcess">
  <dgm:title val=""/>
  <dgm:desc val=""/>
  <dgm:catLst>
    <dgm:cat type="process" pri="1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60" srcId="0" destId="10" srcOrd="0" destOrd="0"/>
        <dgm:cxn modelId="12" srcId="10" destId="11" srcOrd="0" destOrd="0"/>
        <dgm:cxn modelId="70" srcId="0" destId="20" srcOrd="1" destOrd="0"/>
        <dgm:cxn modelId="22" srcId="20" destId="21" srcOrd="0" destOrd="0"/>
        <dgm:cxn modelId="80" srcId="0" destId="30" srcOrd="2"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tL"/>
          <dgm:param type="flowDir" val="row"/>
          <dgm:param type="off" val="off"/>
          <dgm:param type="bkpt" val="fixed"/>
          <dgm:param type="bkPtFixedVal" val="1"/>
        </dgm:alg>
      </dgm:if>
      <dgm:else name="Name2">
        <dgm:alg type="snake">
          <dgm:param type="grDir" val="tR"/>
          <dgm:param type="flowDir" val="row"/>
          <dgm:param type="off" val="off"/>
          <dgm:param type="bkpt" val="fixed"/>
          <dgm:param type="bkPtFixedVal" val="1"/>
        </dgm:alg>
      </dgm:else>
    </dgm:choose>
    <dgm:shape xmlns:r="http://schemas.openxmlformats.org/officeDocument/2006/relationships" r:blip="">
      <dgm:adjLst/>
    </dgm:shape>
    <dgm:choose name="Name3">
      <dgm:if name="Name4" func="var" arg="dir" op="equ" val="norm">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if>
      <dgm:else name="Name5">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else>
    </dgm:choose>
    <dgm:forEach name="nodesForEach" axis="ch" ptType="node">
      <dgm:layoutNode name="composite">
        <dgm:alg type="composite">
          <dgm:param type="ar" val="1.2439"/>
        </dgm:alg>
        <dgm:shape xmlns:r="http://schemas.openxmlformats.org/officeDocument/2006/relationships" r:blip="">
          <dgm:adjLst/>
        </dgm:shape>
        <dgm:choose name="Name6">
          <dgm:if name="Name7" func="var" arg="dir" op="equ" val="norm">
            <dgm:constrLst>
              <dgm:constr type="l" for="ch" forName="bentUpArrow1" refType="w" fact="0.07"/>
              <dgm:constr type="t" for="ch" forName="bentUpArrow1" refType="h" fact="0.524"/>
              <dgm:constr type="w" for="ch" forName="bentUpArrow1" refType="w" fact="0.3844"/>
              <dgm:constr type="h" for="ch" forName="bentUpArrow1" refType="h" fact="0.42"/>
              <dgm:constr type="l" for="ch" forName="ParentText" refType="w" fact="0"/>
              <dgm:constr type="t" for="ch" forName="ParentText" refType="h" fact="0"/>
              <dgm:constr type="w" for="ch" forName="ParentText" refType="w" fact="0.5684"/>
              <dgm:constr type="h" for="ch" forName="ParentText" refType="h" fact="0.4949"/>
              <dgm:constr type="l" for="ch" forName="ChildText" refType="w" refFor="ch" refForName="ParentText"/>
              <dgm:constr type="t" for="ch" forName="ChildText" refType="h" fact="0.05"/>
              <dgm:constr type="w" for="ch" forName="ChildText" refType="w" fact="0.4134"/>
              <dgm:constr type="h" for="ch" forName="ChildText" refType="h" fact="0.4"/>
              <dgm:constr type="l" for="ch" forName="FinalChildText" refType="w" refFor="ch" refForName="ParentText"/>
              <dgm:constr type="t" for="ch" forName="FinalChildText" refType="h" fact="0.05"/>
              <dgm:constr type="w" for="ch" forName="FinalChildText" refType="w" fact="0.4134"/>
              <dgm:constr type="h" for="ch" forName="FinalChildText" refType="h" fact="0.4"/>
            </dgm:constrLst>
          </dgm:if>
          <dgm:else name="Name8">
            <dgm:constrLst>
              <dgm:constr type="r" for="ch" forName="bentUpArrow1" refType="w" fact="0.97"/>
              <dgm:constr type="t" for="ch" forName="bentUpArrow1" refType="h" fact="0.524"/>
              <dgm:constr type="w" for="ch" forName="bentUpArrow1" refType="w" fact="0.3844"/>
              <dgm:constr type="h" for="ch" forName="bentUpArrow1" refType="h" fact="0.42"/>
              <dgm:constr type="l" for="ch" forName="ParentText" refType="w" fact="0.4316"/>
              <dgm:constr type="t" for="ch" forName="ParentText" refType="h" fact="0"/>
              <dgm:constr type="w" for="ch" forName="ParentText" refType="w" fact="0.5684"/>
              <dgm:constr type="h" for="ch" forName="ParentText" refType="h" fact="0.4949"/>
              <dgm:constr type="l" for="ch" forName="ChildText" refType="w" fact="0"/>
              <dgm:constr type="t" for="ch" forName="ChildText" refType="h" fact="0.05"/>
              <dgm:constr type="w" for="ch" forName="ChildText" refType="w" fact="0.4134"/>
              <dgm:constr type="h" for="ch" forName="ChildText" refType="h" fact="0.4"/>
              <dgm:constr type="l" for="ch" forName="FinalChildText" refType="w" fact="0"/>
              <dgm:constr type="t" for="ch" forName="FinalChildText" refType="h" fact="0.05"/>
              <dgm:constr type="w" for="ch" forName="FinalChildText" refType="w" fact="0.4134"/>
              <dgm:constr type="h" for="ch" forName="FinalChildText" refType="h" fact="0.4"/>
            </dgm:constrLst>
          </dgm:else>
        </dgm:choose>
        <dgm:choose name="Name9">
          <dgm:if name="Name10" axis="followSib" ptType="node" func="cnt" op="gte" val="1">
            <dgm:layoutNode name="bentUpArrow1" styleLbl="alignImgPlace1">
              <dgm:alg type="sp"/>
              <dgm:choose name="Name11">
                <dgm:if name="Name12" func="var" arg="dir" op="equ" val="norm">
                  <dgm:shape xmlns:r="http://schemas.openxmlformats.org/officeDocument/2006/relationships" rot="90" type="bentUpArrow" r:blip="">
                    <dgm:adjLst>
                      <dgm:adj idx="1" val="0.3284"/>
                      <dgm:adj idx="2" val="0.25"/>
                      <dgm:adj idx="3" val="0.3578"/>
                    </dgm:adjLst>
                  </dgm:shape>
                </dgm:if>
                <dgm:else name="Name13">
                  <dgm:shape xmlns:r="http://schemas.openxmlformats.org/officeDocument/2006/relationships" rot="180" type="bentArrow" r:blip="">
                    <dgm:adjLst>
                      <dgm:adj idx="1" val="0.3284"/>
                      <dgm:adj idx="2" val="0.25"/>
                      <dgm:adj idx="3" val="0.3578"/>
                      <dgm:adj idx="4" val="0"/>
                    </dgm:adjLst>
                  </dgm:shape>
                </dgm:else>
              </dgm:choose>
              <dgm:presOf/>
            </dgm:layoutNode>
          </dgm:if>
          <dgm:else name="Name14"/>
        </dgm:choose>
        <dgm:layoutNode name="ParentText" styleLbl="node1">
          <dgm:varLst>
            <dgm:chMax val="1"/>
            <dgm:chPref val="1"/>
            <dgm:bulletEnabled val="1"/>
          </dgm:varLst>
          <dgm:alg type="tx"/>
          <dgm:shape xmlns:r="http://schemas.openxmlformats.org/officeDocument/2006/relationships" type="roundRect" r:blip="">
            <dgm:adjLst>
              <dgm:adj idx="1" val="0.166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15">
          <dgm:if name="Name16" axis="followSib" ptType="node" func="cnt" op="equ" val="0">
            <dgm:choose name="Name17">
              <dgm:if name="Name18" axis="ch" ptType="node" func="cnt" op="gte" val="1">
                <dgm:layoutNode name="Final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9"/>
            </dgm:choose>
          </dgm:if>
          <dgm:else name="Name20">
            <dgm:layoutNode name="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7F8666D-A6A5-42F2-B12B-305B50DF3C1E}" type="datetimeFigureOut">
              <a:rPr lang="en-US" smtClean="0"/>
              <a:t>05/15/2023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62CA559-26C2-46C7-B815-500378C08099}" type="slidenum">
              <a:rPr lang="en-US" smtClean="0"/>
              <a:t>‹#›</a:t>
            </a:fld>
            <a:endParaRPr lang="en-US"/>
          </a:p>
        </p:txBody>
      </p:sp>
    </p:spTree>
    <p:extLst>
      <p:ext uri="{BB962C8B-B14F-4D97-AF65-F5344CB8AC3E}">
        <p14:creationId xmlns:p14="http://schemas.microsoft.com/office/powerpoint/2010/main" val="3991365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r>
              <a:rPr lang="en-US" dirty="0">
                <a:cs typeface="Calibri"/>
              </a:rPr>
              <a:t>Welcome to the Michigan Pandemic EBT Student Exception Announcement Training Guide for </a:t>
            </a:r>
            <a:r>
              <a:rPr lang="en-US">
                <a:cs typeface="Calibri"/>
              </a:rPr>
              <a:t>Michigan Schools.  Today’s </a:t>
            </a:r>
            <a:r>
              <a:rPr lang="en-US" dirty="0">
                <a:cs typeface="Calibri"/>
              </a:rPr>
              <a:t>training will explain some additional steps that school buildings may be required to take based on their reported attendance type.</a:t>
            </a:r>
          </a:p>
          <a:p>
            <a:endParaRPr lang="en-US" dirty="0">
              <a:cs typeface="Calibri"/>
            </a:endParaRPr>
          </a:p>
        </p:txBody>
      </p:sp>
      <p:sp>
        <p:nvSpPr>
          <p:cNvPr id="4" name="Slide Number Placeholder 3"/>
          <p:cNvSpPr>
            <a:spLocks noGrp="1"/>
          </p:cNvSpPr>
          <p:nvPr>
            <p:ph type="sldNum" sz="quarter" idx="5"/>
          </p:nvPr>
        </p:nvSpPr>
        <p:spPr/>
        <p:txBody>
          <a:bodyPr/>
          <a:lstStyle/>
          <a:p>
            <a:fld id="{262CA559-26C2-46C7-B815-500378C08099}" type="slidenum">
              <a:rPr lang="en-US" smtClean="0"/>
              <a:t>1</a:t>
            </a:fld>
            <a:endParaRPr lang="en-US"/>
          </a:p>
        </p:txBody>
      </p:sp>
    </p:spTree>
    <p:extLst>
      <p:ext uri="{BB962C8B-B14F-4D97-AF65-F5344CB8AC3E}">
        <p14:creationId xmlns:p14="http://schemas.microsoft.com/office/powerpoint/2010/main" val="254615345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2CA559-26C2-46C7-B815-500378C0809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934144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r>
              <a:rPr lang="en-US" dirty="0">
                <a:cs typeface="Calibri" panose="020F0502020204030204"/>
              </a:rPr>
              <a:t>When your district submits the survey to report monthly attendance types for each building, this determines the benefit level and subsequently, the notice sent to parents or guardians from Michigan Department of Health and Human Services of that building’s students. Primarily remote buildings will have notices issued regarding the full benefit amount. Primarily hybrid buildings will have notices issued regarding a reduced benefit amount. Any months that have been reported primarily remote or hybrid are all set and do not require additional action from the school.</a:t>
            </a:r>
          </a:p>
        </p:txBody>
      </p:sp>
      <p:sp>
        <p:nvSpPr>
          <p:cNvPr id="4" name="Slide Number Placeholder 3"/>
          <p:cNvSpPr>
            <a:spLocks noGrp="1"/>
          </p:cNvSpPr>
          <p:nvPr>
            <p:ph type="sldNum" sz="quarter" idx="5"/>
          </p:nvPr>
        </p:nvSpPr>
        <p:spPr/>
        <p:txBody>
          <a:bodyPr/>
          <a:lstStyle/>
          <a:p>
            <a:fld id="{262CA559-26C2-46C7-B815-500378C08099}" type="slidenum">
              <a:rPr lang="en-US" smtClean="0"/>
              <a:t>2</a:t>
            </a:fld>
            <a:endParaRPr lang="en-US"/>
          </a:p>
        </p:txBody>
      </p:sp>
    </p:spTree>
    <p:extLst>
      <p:ext uri="{BB962C8B-B14F-4D97-AF65-F5344CB8AC3E}">
        <p14:creationId xmlns:p14="http://schemas.microsoft.com/office/powerpoint/2010/main" val="31706988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r>
              <a:rPr lang="en-US" dirty="0">
                <a:cs typeface="Calibri" panose="020F0502020204030204"/>
              </a:rPr>
              <a:t>For any months school buildings reported primarily in-person learning, benefits are not issued and no notice is sent to the parents/guardians from MDHHS. In these instances, there are additional steps the buildings will need to take.</a:t>
            </a:r>
          </a:p>
        </p:txBody>
      </p:sp>
      <p:sp>
        <p:nvSpPr>
          <p:cNvPr id="4" name="Slide Number Placeholder 3"/>
          <p:cNvSpPr>
            <a:spLocks noGrp="1"/>
          </p:cNvSpPr>
          <p:nvPr>
            <p:ph type="sldNum" sz="quarter" idx="5"/>
          </p:nvPr>
        </p:nvSpPr>
        <p:spPr/>
        <p:txBody>
          <a:bodyPr/>
          <a:lstStyle/>
          <a:p>
            <a:fld id="{262CA559-26C2-46C7-B815-500378C08099}" type="slidenum">
              <a:rPr lang="en-US" smtClean="0"/>
              <a:t>3</a:t>
            </a:fld>
            <a:endParaRPr lang="en-US"/>
          </a:p>
        </p:txBody>
      </p:sp>
    </p:spTree>
    <p:extLst>
      <p:ext uri="{BB962C8B-B14F-4D97-AF65-F5344CB8AC3E}">
        <p14:creationId xmlns:p14="http://schemas.microsoft.com/office/powerpoint/2010/main" val="40394307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cs typeface="Calibri"/>
              </a:rPr>
              <a:t>When primarily in-person learning is reported, MDHHS will first send an official notification, called a student exception announcement, to the district’s primary and secondary contacts. The contacts will forward the notification to the appropriate building(s), and each building will then be responsible for informing the parents or guardians of their building’s students. The notification must be posted once using at least two different methods, some of which are suggested on the next slide.</a:t>
            </a:r>
          </a:p>
        </p:txBody>
      </p:sp>
      <p:sp>
        <p:nvSpPr>
          <p:cNvPr id="4" name="Slide Number Placeholder 3"/>
          <p:cNvSpPr>
            <a:spLocks noGrp="1"/>
          </p:cNvSpPr>
          <p:nvPr>
            <p:ph type="sldNum" sz="quarter" idx="5"/>
          </p:nvPr>
        </p:nvSpPr>
        <p:spPr/>
        <p:txBody>
          <a:bodyPr/>
          <a:lstStyle/>
          <a:p>
            <a:fld id="{262CA559-26C2-46C7-B815-500378C08099}" type="slidenum">
              <a:rPr lang="en-US" smtClean="0"/>
              <a:t>4</a:t>
            </a:fld>
            <a:endParaRPr lang="en-US"/>
          </a:p>
        </p:txBody>
      </p:sp>
    </p:spTree>
    <p:extLst>
      <p:ext uri="{BB962C8B-B14F-4D97-AF65-F5344CB8AC3E}">
        <p14:creationId xmlns:p14="http://schemas.microsoft.com/office/powerpoint/2010/main" val="369928619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Any two may be used to ensure parents/guardians are properly notified.</a:t>
            </a:r>
          </a:p>
        </p:txBody>
      </p:sp>
      <p:sp>
        <p:nvSpPr>
          <p:cNvPr id="4" name="Slide Number Placeholder 3"/>
          <p:cNvSpPr>
            <a:spLocks noGrp="1"/>
          </p:cNvSpPr>
          <p:nvPr>
            <p:ph type="sldNum" sz="quarter" idx="5"/>
          </p:nvPr>
        </p:nvSpPr>
        <p:spPr/>
        <p:txBody>
          <a:bodyPr/>
          <a:lstStyle/>
          <a:p>
            <a:fld id="{262CA559-26C2-46C7-B815-500378C08099}" type="slidenum">
              <a:rPr lang="en-US" smtClean="0"/>
              <a:t>5</a:t>
            </a:fld>
            <a:endParaRPr lang="en-US"/>
          </a:p>
        </p:txBody>
      </p:sp>
    </p:spTree>
    <p:extLst>
      <p:ext uri="{BB962C8B-B14F-4D97-AF65-F5344CB8AC3E}">
        <p14:creationId xmlns:p14="http://schemas.microsoft.com/office/powerpoint/2010/main" val="256793322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r>
              <a:rPr lang="en-US" dirty="0">
                <a:cs typeface="Calibri"/>
              </a:rPr>
              <a:t>COVID -19 has impacted nearly every school in our state. It’s understood there may be students in a primarily in-person building who learned under a different modality. Parents or guardians of these students will have the option to request an individual review of their student’s circumstances. This process is called a reconsideration. Here is an example. A building began the 2021/2022 school year on September 7</a:t>
            </a:r>
            <a:r>
              <a:rPr lang="en-US" baseline="30000" dirty="0">
                <a:cs typeface="Calibri"/>
              </a:rPr>
              <a:t>th</a:t>
            </a:r>
            <a:r>
              <a:rPr lang="en-US" dirty="0">
                <a:cs typeface="Calibri"/>
              </a:rPr>
              <a:t> with fully in-person learning, but due to COVID cases increasing, one student opted to learn remotely beginning September 16</a:t>
            </a:r>
            <a:r>
              <a:rPr lang="en-US" baseline="30000" dirty="0">
                <a:cs typeface="Calibri"/>
              </a:rPr>
              <a:t>th. </a:t>
            </a:r>
            <a:r>
              <a:rPr lang="en-US" dirty="0">
                <a:cs typeface="Calibri"/>
              </a:rPr>
              <a:t>The school building will have reported primarily in-person modality for September, which means MDHHS does not automatically issue P-EBT benefits to this building’s students. The district contacts will receive notice from MDHHS instructing them to forward the information to the identified buildings. These buildings then post the announcement for their parents/guardians using two methods.</a:t>
            </a:r>
          </a:p>
        </p:txBody>
      </p:sp>
      <p:sp>
        <p:nvSpPr>
          <p:cNvPr id="4" name="Slide Number Placeholder 3"/>
          <p:cNvSpPr>
            <a:spLocks noGrp="1"/>
          </p:cNvSpPr>
          <p:nvPr>
            <p:ph type="sldNum" sz="quarter" idx="5"/>
          </p:nvPr>
        </p:nvSpPr>
        <p:spPr/>
        <p:txBody>
          <a:bodyPr/>
          <a:lstStyle/>
          <a:p>
            <a:fld id="{262CA559-26C2-46C7-B815-500378C08099}" type="slidenum">
              <a:rPr lang="en-US" smtClean="0"/>
              <a:t>6</a:t>
            </a:fld>
            <a:endParaRPr lang="en-US"/>
          </a:p>
        </p:txBody>
      </p:sp>
    </p:spTree>
    <p:extLst>
      <p:ext uri="{BB962C8B-B14F-4D97-AF65-F5344CB8AC3E}">
        <p14:creationId xmlns:p14="http://schemas.microsoft.com/office/powerpoint/2010/main" val="109821528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pPr marL="0" indent="0">
              <a:buFont typeface="Arial" panose="020B0604020202020204" pitchFamily="34" charset="0"/>
              <a:buNone/>
              <a:defRPr/>
            </a:pPr>
            <a:r>
              <a:rPr lang="en-US" dirty="0"/>
              <a:t>This is what the student exception announcement from MDHHS will look like. The specific school building will be listed at the top, with the months that were reported as primarily in-person shown at the bottom. These notices are only sent once per issuance period, and the months listed here are the ones that reconsideration may be requested for.</a:t>
            </a:r>
          </a:p>
        </p:txBody>
      </p:sp>
      <p:sp>
        <p:nvSpPr>
          <p:cNvPr id="4" name="Slide Number Placeholder 3"/>
          <p:cNvSpPr>
            <a:spLocks noGrp="1"/>
          </p:cNvSpPr>
          <p:nvPr>
            <p:ph type="sldNum" sz="quarter" idx="5"/>
          </p:nvPr>
        </p:nvSpPr>
        <p:spPr/>
        <p:txBody>
          <a:bodyPr/>
          <a:lstStyle/>
          <a:p>
            <a:fld id="{262CA559-26C2-46C7-B815-500378C08099}" type="slidenum">
              <a:rPr lang="en-US" smtClean="0"/>
              <a:t>7</a:t>
            </a:fld>
            <a:endParaRPr lang="en-US"/>
          </a:p>
        </p:txBody>
      </p:sp>
    </p:spTree>
    <p:extLst>
      <p:ext uri="{BB962C8B-B14F-4D97-AF65-F5344CB8AC3E}">
        <p14:creationId xmlns:p14="http://schemas.microsoft.com/office/powerpoint/2010/main" val="22947513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r>
              <a:rPr lang="en-US" dirty="0"/>
              <a:t>You may receive some of these questions from your building’s parents/guardians.</a:t>
            </a:r>
          </a:p>
        </p:txBody>
      </p:sp>
      <p:sp>
        <p:nvSpPr>
          <p:cNvPr id="4" name="Slide Number Placeholder 3"/>
          <p:cNvSpPr>
            <a:spLocks noGrp="1"/>
          </p:cNvSpPr>
          <p:nvPr>
            <p:ph type="sldNum" sz="quarter" idx="5"/>
          </p:nvPr>
        </p:nvSpPr>
        <p:spPr/>
        <p:txBody>
          <a:bodyPr/>
          <a:lstStyle/>
          <a:p>
            <a:fld id="{262CA559-26C2-46C7-B815-500378C08099}" type="slidenum">
              <a:rPr lang="en-US" smtClean="0"/>
              <a:t>8</a:t>
            </a:fld>
            <a:endParaRPr lang="en-US"/>
          </a:p>
        </p:txBody>
      </p:sp>
    </p:spTree>
    <p:extLst>
      <p:ext uri="{BB962C8B-B14F-4D97-AF65-F5344CB8AC3E}">
        <p14:creationId xmlns:p14="http://schemas.microsoft.com/office/powerpoint/2010/main" val="246657160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62CA559-26C2-46C7-B815-500378C08099}" type="slidenum">
              <a:rPr lang="en-US" smtClean="0"/>
              <a:t>9</a:t>
            </a:fld>
            <a:endParaRPr lang="en-US"/>
          </a:p>
        </p:txBody>
      </p:sp>
    </p:spTree>
    <p:extLst>
      <p:ext uri="{BB962C8B-B14F-4D97-AF65-F5344CB8AC3E}">
        <p14:creationId xmlns:p14="http://schemas.microsoft.com/office/powerpoint/2010/main" val="4240088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B674CB-3709-4ACF-BB61-29ADEA3D41BE}"/>
              </a:ext>
            </a:extLst>
          </p:cNvPr>
          <p:cNvSpPr>
            <a:spLocks noGrp="1"/>
          </p:cNvSpPr>
          <p:nvPr>
            <p:ph type="ctrTitle"/>
          </p:nvPr>
        </p:nvSpPr>
        <p:spPr>
          <a:xfrm>
            <a:off x="1524000" y="1033272"/>
            <a:ext cx="9144000" cy="2478024"/>
          </a:xfrm>
        </p:spPr>
        <p:txBody>
          <a:bodyPr lIns="0" tIns="0" rIns="0" bIns="0" anchor="b">
            <a:noAutofit/>
          </a:bodyPr>
          <a:lstStyle>
            <a:lvl1pPr algn="ctr">
              <a:defRPr sz="4000" spc="750" baseline="0"/>
            </a:lvl1pPr>
          </a:lstStyle>
          <a:p>
            <a:r>
              <a:rPr lang="en-US"/>
              <a:t>Click to edit Master title style</a:t>
            </a:r>
          </a:p>
        </p:txBody>
      </p:sp>
      <p:sp>
        <p:nvSpPr>
          <p:cNvPr id="3" name="Subtitle 2">
            <a:extLst>
              <a:ext uri="{FF2B5EF4-FFF2-40B4-BE49-F238E27FC236}">
                <a16:creationId xmlns:a16="http://schemas.microsoft.com/office/drawing/2014/main" id="{E06DA6BE-9B64-48FC-92D1-EF0D426A3974}"/>
              </a:ext>
            </a:extLst>
          </p:cNvPr>
          <p:cNvSpPr>
            <a:spLocks noGrp="1"/>
          </p:cNvSpPr>
          <p:nvPr>
            <p:ph type="subTitle" idx="1"/>
          </p:nvPr>
        </p:nvSpPr>
        <p:spPr>
          <a:xfrm>
            <a:off x="1524000" y="3822192"/>
            <a:ext cx="9144000" cy="1435608"/>
          </a:xfrm>
        </p:spPr>
        <p:txBody>
          <a:bodyPr lIns="0" tIns="0" rIns="0" bIns="0">
            <a:normAutofit/>
          </a:bodyPr>
          <a:lstStyle>
            <a:lvl1pPr marL="0" indent="0" algn="ctr">
              <a:lnSpc>
                <a:spcPct val="150000"/>
              </a:lnSpc>
              <a:buNone/>
              <a:defRPr sz="1600" cap="all" spc="600" baseline="0">
                <a:solidFill>
                  <a:schemeClr val="tx1"/>
                </a:solidFill>
              </a:defRPr>
            </a:lvl1pPr>
            <a:lvl2pPr marL="457189" indent="0" algn="ctr">
              <a:buNone/>
              <a:defRPr sz="2000"/>
            </a:lvl2pPr>
            <a:lvl3pPr marL="914379" indent="0" algn="ctr">
              <a:buNone/>
              <a:defRPr sz="1800"/>
            </a:lvl3pPr>
            <a:lvl4pPr marL="1371568" indent="0" algn="ctr">
              <a:buNone/>
              <a:defRPr sz="1600"/>
            </a:lvl4pPr>
            <a:lvl5pPr marL="1828758" indent="0" algn="ctr">
              <a:buNone/>
              <a:defRPr sz="1600"/>
            </a:lvl5pPr>
            <a:lvl6pPr marL="2285947" indent="0" algn="ctr">
              <a:buNone/>
              <a:defRPr sz="1600"/>
            </a:lvl6pPr>
            <a:lvl7pPr marL="2743137" indent="0" algn="ctr">
              <a:buNone/>
              <a:defRPr sz="1600"/>
            </a:lvl7pPr>
            <a:lvl8pPr marL="3200326" indent="0" algn="ctr">
              <a:buNone/>
              <a:defRPr sz="1600"/>
            </a:lvl8pPr>
            <a:lvl9pPr marL="3657515"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083AE59-8E21-449F-86DA-5BE297010864}"/>
              </a:ext>
            </a:extLst>
          </p:cNvPr>
          <p:cNvSpPr>
            <a:spLocks noGrp="1"/>
          </p:cNvSpPr>
          <p:nvPr>
            <p:ph type="dt" sz="half" idx="10"/>
          </p:nvPr>
        </p:nvSpPr>
        <p:spPr/>
        <p:txBody>
          <a:bodyPr/>
          <a:lstStyle/>
          <a:p>
            <a:fld id="{B479319B-54C2-425A-86ED-2E403E3D060F}" type="datetime2">
              <a:rPr lang="en-US" smtClean="0"/>
              <a:t>Monday, May 15, 2023</a:t>
            </a:fld>
            <a:endParaRPr lang="en-US"/>
          </a:p>
        </p:txBody>
      </p:sp>
      <p:sp>
        <p:nvSpPr>
          <p:cNvPr id="5" name="Footer Placeholder 4">
            <a:extLst>
              <a:ext uri="{FF2B5EF4-FFF2-40B4-BE49-F238E27FC236}">
                <a16:creationId xmlns:a16="http://schemas.microsoft.com/office/drawing/2014/main" id="{4E8CCD60-9970-49FD-8254-21154BAA1E86}"/>
              </a:ext>
            </a:extLst>
          </p:cNvPr>
          <p:cNvSpPr>
            <a:spLocks noGrp="1"/>
          </p:cNvSpPr>
          <p:nvPr>
            <p:ph type="ftr" sz="quarter" idx="11"/>
          </p:nvPr>
        </p:nvSpPr>
        <p:spPr>
          <a:xfrm>
            <a:off x="1" y="6400800"/>
            <a:ext cx="4114800" cy="457200"/>
          </a:xfrm>
        </p:spPr>
        <p:txBody>
          <a:bodyPr/>
          <a:lstStyle/>
          <a:p>
            <a:r>
              <a:rPr lang="en-US"/>
              <a:t>MI P-EBT 2.0 Training Guide 1/21/2021</a:t>
            </a:r>
          </a:p>
        </p:txBody>
      </p:sp>
      <p:sp>
        <p:nvSpPr>
          <p:cNvPr id="6" name="Slide Number Placeholder 5">
            <a:extLst>
              <a:ext uri="{FF2B5EF4-FFF2-40B4-BE49-F238E27FC236}">
                <a16:creationId xmlns:a16="http://schemas.microsoft.com/office/drawing/2014/main" id="{1CC0A488-07A7-42F9-B1DF-68545B75417D}"/>
              </a:ext>
            </a:extLst>
          </p:cNvPr>
          <p:cNvSpPr>
            <a:spLocks noGrp="1"/>
          </p:cNvSpPr>
          <p:nvPr>
            <p:ph type="sldNum" sz="quarter" idx="12"/>
          </p:nvPr>
        </p:nvSpPr>
        <p:spPr/>
        <p:txBody>
          <a:bodyPr/>
          <a:lstStyle/>
          <a:p>
            <a:fld id="{C01389E6-C847-4AD0-B56D-D205B2EAB1EE}" type="slidenum">
              <a:rPr lang="en-US" smtClean="0"/>
              <a:t>‹#›</a:t>
            </a:fld>
            <a:endParaRPr lang="en-US"/>
          </a:p>
        </p:txBody>
      </p:sp>
    </p:spTree>
    <p:extLst>
      <p:ext uri="{BB962C8B-B14F-4D97-AF65-F5344CB8AC3E}">
        <p14:creationId xmlns:p14="http://schemas.microsoft.com/office/powerpoint/2010/main" val="31952708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9DC3B6-2D75-4EC4-9120-88DCE0EA61A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74B06CB-A0FE-4499-B674-90C8C281A55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E7FD700-765A-4DE6-A8EC-9D9D92FCBB42}"/>
              </a:ext>
            </a:extLst>
          </p:cNvPr>
          <p:cNvSpPr>
            <a:spLocks noGrp="1"/>
          </p:cNvSpPr>
          <p:nvPr>
            <p:ph type="dt" sz="half" idx="10"/>
          </p:nvPr>
        </p:nvSpPr>
        <p:spPr/>
        <p:txBody>
          <a:bodyPr/>
          <a:lstStyle/>
          <a:p>
            <a:fld id="{FA22D6F0-EAF9-4AFF-AAC7-855E5444A86E}" type="datetime2">
              <a:rPr lang="en-US" smtClean="0"/>
              <a:t>Monday, May 15, 2023</a:t>
            </a:fld>
            <a:endParaRPr lang="en-US"/>
          </a:p>
        </p:txBody>
      </p:sp>
      <p:sp>
        <p:nvSpPr>
          <p:cNvPr id="5" name="Footer Placeholder 4">
            <a:extLst>
              <a:ext uri="{FF2B5EF4-FFF2-40B4-BE49-F238E27FC236}">
                <a16:creationId xmlns:a16="http://schemas.microsoft.com/office/drawing/2014/main" id="{0C4664EC-C4B1-4D14-9ED3-14C6CCBFFC82}"/>
              </a:ext>
            </a:extLst>
          </p:cNvPr>
          <p:cNvSpPr>
            <a:spLocks noGrp="1"/>
          </p:cNvSpPr>
          <p:nvPr>
            <p:ph type="ftr" sz="quarter" idx="11"/>
          </p:nvPr>
        </p:nvSpPr>
        <p:spPr/>
        <p:txBody>
          <a:bodyPr/>
          <a:lstStyle/>
          <a:p>
            <a:r>
              <a:rPr lang="en-US"/>
              <a:t>MI P-EBT 2.0 Training Guide 1/21/2021</a:t>
            </a:r>
          </a:p>
        </p:txBody>
      </p:sp>
      <p:sp>
        <p:nvSpPr>
          <p:cNvPr id="6" name="Slide Number Placeholder 5">
            <a:extLst>
              <a:ext uri="{FF2B5EF4-FFF2-40B4-BE49-F238E27FC236}">
                <a16:creationId xmlns:a16="http://schemas.microsoft.com/office/drawing/2014/main" id="{5FDF5526-E518-4133-9F44-D812576C1092}"/>
              </a:ext>
            </a:extLst>
          </p:cNvPr>
          <p:cNvSpPr>
            <a:spLocks noGrp="1"/>
          </p:cNvSpPr>
          <p:nvPr>
            <p:ph type="sldNum" sz="quarter" idx="12"/>
          </p:nvPr>
        </p:nvSpPr>
        <p:spPr/>
        <p:txBody>
          <a:bodyPr/>
          <a:lstStyle/>
          <a:p>
            <a:fld id="{C01389E6-C847-4AD0-B56D-D205B2EAB1EE}" type="slidenum">
              <a:rPr lang="en-US" smtClean="0"/>
              <a:t>‹#›</a:t>
            </a:fld>
            <a:endParaRPr lang="en-US"/>
          </a:p>
        </p:txBody>
      </p:sp>
    </p:spTree>
    <p:extLst>
      <p:ext uri="{BB962C8B-B14F-4D97-AF65-F5344CB8AC3E}">
        <p14:creationId xmlns:p14="http://schemas.microsoft.com/office/powerpoint/2010/main" val="1766444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5F62998-15B1-4CA8-8C60-7801001F8060}"/>
              </a:ext>
            </a:extLst>
          </p:cNvPr>
          <p:cNvSpPr>
            <a:spLocks noGrp="1"/>
          </p:cNvSpPr>
          <p:nvPr>
            <p:ph type="title" orient="vert"/>
          </p:nvPr>
        </p:nvSpPr>
        <p:spPr>
          <a:xfrm>
            <a:off x="8724901" y="838905"/>
            <a:ext cx="2628900" cy="4849301"/>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11AE278-0885-4594-AB09-120344C7D882}"/>
              </a:ext>
            </a:extLst>
          </p:cNvPr>
          <p:cNvSpPr>
            <a:spLocks noGrp="1"/>
          </p:cNvSpPr>
          <p:nvPr>
            <p:ph type="body" orient="vert" idx="1"/>
          </p:nvPr>
        </p:nvSpPr>
        <p:spPr>
          <a:xfrm>
            <a:off x="849238" y="838900"/>
            <a:ext cx="7723265" cy="48493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5B850CC-FB43-4988-8D4E-9C54C20185B4}"/>
              </a:ext>
            </a:extLst>
          </p:cNvPr>
          <p:cNvSpPr>
            <a:spLocks noGrp="1"/>
          </p:cNvSpPr>
          <p:nvPr>
            <p:ph type="dt" sz="half" idx="10"/>
          </p:nvPr>
        </p:nvSpPr>
        <p:spPr/>
        <p:txBody>
          <a:bodyPr/>
          <a:lstStyle/>
          <a:p>
            <a:fld id="{AA65AE52-01A8-44E3-9148-96BFEF22B467}" type="datetime2">
              <a:rPr lang="en-US" smtClean="0"/>
              <a:t>Monday, May 15, 2023</a:t>
            </a:fld>
            <a:endParaRPr lang="en-US"/>
          </a:p>
        </p:txBody>
      </p:sp>
      <p:sp>
        <p:nvSpPr>
          <p:cNvPr id="5" name="Footer Placeholder 4">
            <a:extLst>
              <a:ext uri="{FF2B5EF4-FFF2-40B4-BE49-F238E27FC236}">
                <a16:creationId xmlns:a16="http://schemas.microsoft.com/office/drawing/2014/main" id="{47A70300-3853-4FB4-A084-CF6E5CF2BDEB}"/>
              </a:ext>
            </a:extLst>
          </p:cNvPr>
          <p:cNvSpPr>
            <a:spLocks noGrp="1"/>
          </p:cNvSpPr>
          <p:nvPr>
            <p:ph type="ftr" sz="quarter" idx="11"/>
          </p:nvPr>
        </p:nvSpPr>
        <p:spPr/>
        <p:txBody>
          <a:bodyPr/>
          <a:lstStyle/>
          <a:p>
            <a:r>
              <a:rPr lang="en-US"/>
              <a:t>MI P-EBT 2.0 Training Guide 1/21/2021</a:t>
            </a:r>
          </a:p>
        </p:txBody>
      </p:sp>
      <p:sp>
        <p:nvSpPr>
          <p:cNvPr id="6" name="Slide Number Placeholder 5">
            <a:extLst>
              <a:ext uri="{FF2B5EF4-FFF2-40B4-BE49-F238E27FC236}">
                <a16:creationId xmlns:a16="http://schemas.microsoft.com/office/drawing/2014/main" id="{B7DBAFB0-25AA-4B69-8418-418F47A92700}"/>
              </a:ext>
            </a:extLst>
          </p:cNvPr>
          <p:cNvSpPr>
            <a:spLocks noGrp="1"/>
          </p:cNvSpPr>
          <p:nvPr>
            <p:ph type="sldNum" sz="quarter" idx="12"/>
          </p:nvPr>
        </p:nvSpPr>
        <p:spPr/>
        <p:txBody>
          <a:bodyPr/>
          <a:lstStyle/>
          <a:p>
            <a:fld id="{C01389E6-C847-4AD0-B56D-D205B2EAB1EE}" type="slidenum">
              <a:rPr lang="en-US" smtClean="0"/>
              <a:t>‹#›</a:t>
            </a:fld>
            <a:endParaRPr lang="en-US"/>
          </a:p>
        </p:txBody>
      </p:sp>
    </p:spTree>
    <p:extLst>
      <p:ext uri="{BB962C8B-B14F-4D97-AF65-F5344CB8AC3E}">
        <p14:creationId xmlns:p14="http://schemas.microsoft.com/office/powerpoint/2010/main" val="10786817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FE0F35-0AE7-48AB-9005-F1DB4BD0B473}"/>
              </a:ext>
            </a:extLst>
          </p:cNvPr>
          <p:cNvSpPr>
            <a:spLocks noGrp="1"/>
          </p:cNvSpPr>
          <p:nvPr>
            <p:ph type="title" hasCustomPrompt="1"/>
          </p:nvPr>
        </p:nvSpPr>
        <p:spPr/>
        <p:txBody>
          <a:bodyPr>
            <a:normAutofit/>
          </a:bodyPr>
          <a:lstStyle>
            <a:lvl1pPr>
              <a:defRPr sz="3200"/>
            </a:lvl1pPr>
          </a:lstStyle>
          <a:p>
            <a:r>
              <a:rPr lang="en-US" sz="2800" b="1" cap="none" spc="0">
                <a:ln w="22225">
                  <a:solidFill>
                    <a:schemeClr val="accent2"/>
                  </a:solidFill>
                  <a:prstDash val="solid"/>
                </a:ln>
                <a:solidFill>
                  <a:schemeClr val="accent2">
                    <a:lumMod val="40000"/>
                    <a:lumOff val="60000"/>
                  </a:schemeClr>
                </a:solidFill>
                <a:effectLst/>
              </a:rPr>
              <a:t>Header</a:t>
            </a:r>
            <a:br>
              <a:rPr lang="en-US" sz="2800" b="1" cap="none" spc="0">
                <a:ln w="22225">
                  <a:solidFill>
                    <a:schemeClr val="accent2"/>
                  </a:solidFill>
                  <a:prstDash val="solid"/>
                </a:ln>
                <a:solidFill>
                  <a:schemeClr val="accent2">
                    <a:lumMod val="40000"/>
                    <a:lumOff val="60000"/>
                  </a:schemeClr>
                </a:solidFill>
                <a:effectLst/>
              </a:rPr>
            </a:br>
            <a:endParaRPr lang="en-US"/>
          </a:p>
        </p:txBody>
      </p:sp>
      <p:sp>
        <p:nvSpPr>
          <p:cNvPr id="3" name="Content Placeholder 2">
            <a:extLst>
              <a:ext uri="{FF2B5EF4-FFF2-40B4-BE49-F238E27FC236}">
                <a16:creationId xmlns:a16="http://schemas.microsoft.com/office/drawing/2014/main" id="{4DDD4022-C31F-4C4C-B5BF-5F9730C08A0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9A45EE9-11D3-436C-9D73-1AA6CCDB165F}"/>
              </a:ext>
            </a:extLst>
          </p:cNvPr>
          <p:cNvSpPr>
            <a:spLocks noGrp="1"/>
          </p:cNvSpPr>
          <p:nvPr>
            <p:ph type="dt" sz="half" idx="10"/>
          </p:nvPr>
        </p:nvSpPr>
        <p:spPr/>
        <p:txBody>
          <a:bodyPr/>
          <a:lstStyle/>
          <a:p>
            <a:fld id="{B5B1C9C9-601C-450D-8E71-AD7287ED0D3D}" type="datetime2">
              <a:rPr lang="en-US" smtClean="0"/>
              <a:t>Monday, May 15, 2023</a:t>
            </a:fld>
            <a:endParaRPr lang="en-US"/>
          </a:p>
        </p:txBody>
      </p:sp>
      <p:sp>
        <p:nvSpPr>
          <p:cNvPr id="5" name="Footer Placeholder 4">
            <a:extLst>
              <a:ext uri="{FF2B5EF4-FFF2-40B4-BE49-F238E27FC236}">
                <a16:creationId xmlns:a16="http://schemas.microsoft.com/office/drawing/2014/main" id="{92817DCF-881F-4956-81AE-A6D27A88F4B6}"/>
              </a:ext>
            </a:extLst>
          </p:cNvPr>
          <p:cNvSpPr>
            <a:spLocks noGrp="1"/>
          </p:cNvSpPr>
          <p:nvPr>
            <p:ph type="ftr" sz="quarter" idx="11"/>
          </p:nvPr>
        </p:nvSpPr>
        <p:spPr>
          <a:xfrm>
            <a:off x="1" y="6400800"/>
            <a:ext cx="4114800" cy="457200"/>
          </a:xfrm>
        </p:spPr>
        <p:txBody>
          <a:bodyPr/>
          <a:lstStyle/>
          <a:p>
            <a:r>
              <a:rPr lang="en-US"/>
              <a:t>MI P-EBT 2.0 Training Guide 1/21/2021</a:t>
            </a:r>
          </a:p>
        </p:txBody>
      </p:sp>
      <p:sp>
        <p:nvSpPr>
          <p:cNvPr id="6" name="Slide Number Placeholder 5">
            <a:extLst>
              <a:ext uri="{FF2B5EF4-FFF2-40B4-BE49-F238E27FC236}">
                <a16:creationId xmlns:a16="http://schemas.microsoft.com/office/drawing/2014/main" id="{0A265F17-AD75-4B7E-970D-5D4DBD5D170C}"/>
              </a:ext>
            </a:extLst>
          </p:cNvPr>
          <p:cNvSpPr>
            <a:spLocks noGrp="1"/>
          </p:cNvSpPr>
          <p:nvPr>
            <p:ph type="sldNum" sz="quarter" idx="12"/>
          </p:nvPr>
        </p:nvSpPr>
        <p:spPr/>
        <p:txBody>
          <a:bodyPr/>
          <a:lstStyle/>
          <a:p>
            <a:fld id="{C01389E6-C847-4AD0-B56D-D205B2EAB1EE}" type="slidenum">
              <a:rPr lang="en-US" smtClean="0"/>
              <a:t>‹#›</a:t>
            </a:fld>
            <a:endParaRPr lang="en-US"/>
          </a:p>
        </p:txBody>
      </p:sp>
    </p:spTree>
    <p:extLst>
      <p:ext uri="{BB962C8B-B14F-4D97-AF65-F5344CB8AC3E}">
        <p14:creationId xmlns:p14="http://schemas.microsoft.com/office/powerpoint/2010/main" val="5380247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8C12CB-05D8-4D62-BDC5-812DB6DD04CD}"/>
              </a:ext>
            </a:extLst>
          </p:cNvPr>
          <p:cNvSpPr>
            <a:spLocks noGrp="1"/>
          </p:cNvSpPr>
          <p:nvPr>
            <p:ph type="title"/>
          </p:nvPr>
        </p:nvSpPr>
        <p:spPr>
          <a:xfrm>
            <a:off x="1371600" y="1709744"/>
            <a:ext cx="9966960" cy="2852737"/>
          </a:xfrm>
        </p:spPr>
        <p:txBody>
          <a:bodyPr anchor="b">
            <a:normAutofit/>
          </a:bodyPr>
          <a:lstStyle>
            <a:lvl1pPr>
              <a:lnSpc>
                <a:spcPct val="100000"/>
              </a:lnSpc>
              <a:defRPr sz="4400" spc="750" baseline="0"/>
            </a:lvl1pPr>
          </a:lstStyle>
          <a:p>
            <a:r>
              <a:rPr lang="en-US"/>
              <a:t>Click to edit Master title style</a:t>
            </a:r>
          </a:p>
        </p:txBody>
      </p:sp>
      <p:sp>
        <p:nvSpPr>
          <p:cNvPr id="3" name="Text Placeholder 2">
            <a:extLst>
              <a:ext uri="{FF2B5EF4-FFF2-40B4-BE49-F238E27FC236}">
                <a16:creationId xmlns:a16="http://schemas.microsoft.com/office/drawing/2014/main" id="{7C52F020-8516-4B9E-B455-5731ED6C9E9E}"/>
              </a:ext>
            </a:extLst>
          </p:cNvPr>
          <p:cNvSpPr>
            <a:spLocks noGrp="1"/>
          </p:cNvSpPr>
          <p:nvPr>
            <p:ph type="body" idx="1"/>
          </p:nvPr>
        </p:nvSpPr>
        <p:spPr>
          <a:xfrm>
            <a:off x="1371602" y="4974336"/>
            <a:ext cx="9966961" cy="1115568"/>
          </a:xfrm>
        </p:spPr>
        <p:txBody>
          <a:bodyPr>
            <a:normAutofit/>
          </a:bodyPr>
          <a:lstStyle>
            <a:lvl1pPr marL="0" indent="0">
              <a:buNone/>
              <a:defRPr sz="1600" cap="all" spc="600" baseline="0">
                <a:solidFill>
                  <a:schemeClr val="tx1"/>
                </a:solidFill>
              </a:defRPr>
            </a:lvl1pPr>
            <a:lvl2pPr marL="457189" indent="0">
              <a:buNone/>
              <a:defRPr sz="2000">
                <a:solidFill>
                  <a:schemeClr val="tx1">
                    <a:tint val="75000"/>
                  </a:schemeClr>
                </a:solidFill>
              </a:defRPr>
            </a:lvl2pPr>
            <a:lvl3pPr marL="914379" indent="0">
              <a:buNone/>
              <a:defRPr sz="1800">
                <a:solidFill>
                  <a:schemeClr val="tx1">
                    <a:tint val="75000"/>
                  </a:schemeClr>
                </a:solidFill>
              </a:defRPr>
            </a:lvl3pPr>
            <a:lvl4pPr marL="1371568" indent="0">
              <a:buNone/>
              <a:defRPr sz="1600">
                <a:solidFill>
                  <a:schemeClr val="tx1">
                    <a:tint val="75000"/>
                  </a:schemeClr>
                </a:solidFill>
              </a:defRPr>
            </a:lvl4pPr>
            <a:lvl5pPr marL="1828758" indent="0">
              <a:buNone/>
              <a:defRPr sz="1600">
                <a:solidFill>
                  <a:schemeClr val="tx1">
                    <a:tint val="75000"/>
                  </a:schemeClr>
                </a:solidFill>
              </a:defRPr>
            </a:lvl5pPr>
            <a:lvl6pPr marL="2285947" indent="0">
              <a:buNone/>
              <a:defRPr sz="1600">
                <a:solidFill>
                  <a:schemeClr val="tx1">
                    <a:tint val="75000"/>
                  </a:schemeClr>
                </a:solidFill>
              </a:defRPr>
            </a:lvl6pPr>
            <a:lvl7pPr marL="2743137" indent="0">
              <a:buNone/>
              <a:defRPr sz="1600">
                <a:solidFill>
                  <a:schemeClr val="tx1">
                    <a:tint val="75000"/>
                  </a:schemeClr>
                </a:solidFill>
              </a:defRPr>
            </a:lvl7pPr>
            <a:lvl8pPr marL="3200326" indent="0">
              <a:buNone/>
              <a:defRPr sz="1600">
                <a:solidFill>
                  <a:schemeClr val="tx1">
                    <a:tint val="75000"/>
                  </a:schemeClr>
                </a:solidFill>
              </a:defRPr>
            </a:lvl8pPr>
            <a:lvl9pPr marL="3657515"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C822993-6E28-44BB-B983-095B476B801A}"/>
              </a:ext>
            </a:extLst>
          </p:cNvPr>
          <p:cNvSpPr>
            <a:spLocks noGrp="1"/>
          </p:cNvSpPr>
          <p:nvPr>
            <p:ph type="dt" sz="half" idx="10"/>
          </p:nvPr>
        </p:nvSpPr>
        <p:spPr/>
        <p:txBody>
          <a:bodyPr/>
          <a:lstStyle/>
          <a:p>
            <a:fld id="{AE39647B-2021-4A43-ADAF-423B09D28A72}" type="datetime2">
              <a:rPr lang="en-US" smtClean="0"/>
              <a:t>Monday, May 15, 2023</a:t>
            </a:fld>
            <a:endParaRPr lang="en-US"/>
          </a:p>
        </p:txBody>
      </p:sp>
      <p:sp>
        <p:nvSpPr>
          <p:cNvPr id="5" name="Footer Placeholder 4">
            <a:extLst>
              <a:ext uri="{FF2B5EF4-FFF2-40B4-BE49-F238E27FC236}">
                <a16:creationId xmlns:a16="http://schemas.microsoft.com/office/drawing/2014/main" id="{FC909971-06C9-462B-81D9-BEF24C708A1C}"/>
              </a:ext>
            </a:extLst>
          </p:cNvPr>
          <p:cNvSpPr>
            <a:spLocks noGrp="1"/>
          </p:cNvSpPr>
          <p:nvPr>
            <p:ph type="ftr" sz="quarter" idx="11"/>
          </p:nvPr>
        </p:nvSpPr>
        <p:spPr/>
        <p:txBody>
          <a:bodyPr/>
          <a:lstStyle/>
          <a:p>
            <a:r>
              <a:rPr lang="en-US"/>
              <a:t>MI P-EBT 2.0 Training Guide 1/21/2021</a:t>
            </a:r>
          </a:p>
        </p:txBody>
      </p:sp>
      <p:sp>
        <p:nvSpPr>
          <p:cNvPr id="6" name="Slide Number Placeholder 5">
            <a:extLst>
              <a:ext uri="{FF2B5EF4-FFF2-40B4-BE49-F238E27FC236}">
                <a16:creationId xmlns:a16="http://schemas.microsoft.com/office/drawing/2014/main" id="{CF9A076D-47C1-49CD-9A8B-956DB3FC31F7}"/>
              </a:ext>
            </a:extLst>
          </p:cNvPr>
          <p:cNvSpPr>
            <a:spLocks noGrp="1"/>
          </p:cNvSpPr>
          <p:nvPr>
            <p:ph type="sldNum" sz="quarter" idx="12"/>
          </p:nvPr>
        </p:nvSpPr>
        <p:spPr/>
        <p:txBody>
          <a:bodyPr/>
          <a:lstStyle/>
          <a:p>
            <a:fld id="{C01389E6-C847-4AD0-B56D-D205B2EAB1EE}" type="slidenum">
              <a:rPr lang="en-US" smtClean="0"/>
              <a:t>‹#›</a:t>
            </a:fld>
            <a:endParaRPr lang="en-US"/>
          </a:p>
        </p:txBody>
      </p:sp>
    </p:spTree>
    <p:extLst>
      <p:ext uri="{BB962C8B-B14F-4D97-AF65-F5344CB8AC3E}">
        <p14:creationId xmlns:p14="http://schemas.microsoft.com/office/powerpoint/2010/main" val="12442871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28DFBD-F5ED-455C-8AD0-97476A55E3D5}"/>
              </a:ext>
            </a:extLst>
          </p:cNvPr>
          <p:cNvSpPr>
            <a:spLocks noGrp="1"/>
          </p:cNvSpPr>
          <p:nvPr>
            <p:ph type="title" hasCustomPrompt="1"/>
          </p:nvPr>
        </p:nvSpPr>
        <p:spPr/>
        <p:txBody>
          <a:bodyPr>
            <a:normAutofit/>
          </a:bodyPr>
          <a:lstStyle>
            <a:lvl1pPr>
              <a:defRPr sz="5999"/>
            </a:lvl1pPr>
          </a:lstStyle>
          <a:p>
            <a:r>
              <a:rPr lang="en-US" sz="3600" b="1" cap="none" spc="0">
                <a:ln w="22225">
                  <a:solidFill>
                    <a:schemeClr val="accent2"/>
                  </a:solidFill>
                  <a:prstDash val="solid"/>
                </a:ln>
                <a:solidFill>
                  <a:schemeClr val="accent2">
                    <a:lumMod val="40000"/>
                    <a:lumOff val="60000"/>
                  </a:schemeClr>
                </a:solidFill>
                <a:effectLst/>
              </a:rPr>
              <a:t>School Eligibility</a:t>
            </a:r>
            <a:endParaRPr lang="en-US"/>
          </a:p>
        </p:txBody>
      </p:sp>
      <p:sp>
        <p:nvSpPr>
          <p:cNvPr id="3" name="Content Placeholder 2">
            <a:extLst>
              <a:ext uri="{FF2B5EF4-FFF2-40B4-BE49-F238E27FC236}">
                <a16:creationId xmlns:a16="http://schemas.microsoft.com/office/drawing/2014/main" id="{8C30E58C-F463-4D52-9225-9410133113A4}"/>
              </a:ext>
            </a:extLst>
          </p:cNvPr>
          <p:cNvSpPr>
            <a:spLocks noGrp="1"/>
          </p:cNvSpPr>
          <p:nvPr>
            <p:ph sz="half" idx="1"/>
          </p:nvPr>
        </p:nvSpPr>
        <p:spPr>
          <a:xfrm>
            <a:off x="1371600" y="2112264"/>
            <a:ext cx="4846320" cy="3959352"/>
          </a:xfrm>
        </p:spPr>
        <p:txBody>
          <a:bodyPr>
            <a:normAutofit/>
          </a:bodyPr>
          <a:lstStyle>
            <a:lvl1pPr>
              <a:defRPr sz="2800"/>
            </a:lvl1pPr>
            <a:lvl2pPr>
              <a:defRPr sz="2800"/>
            </a:lvl2pPr>
            <a:lvl3pPr>
              <a:defRPr sz="2400"/>
            </a:lvl3pPr>
            <a:lvl4pPr>
              <a:defRPr sz="2000"/>
            </a:lvl4pPr>
            <a:lvl5pPr>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AF7BDB4-97FA-485D-A557-6F96692BAC9E}"/>
              </a:ext>
            </a:extLst>
          </p:cNvPr>
          <p:cNvSpPr>
            <a:spLocks noGrp="1"/>
          </p:cNvSpPr>
          <p:nvPr>
            <p:ph sz="half" idx="2"/>
          </p:nvPr>
        </p:nvSpPr>
        <p:spPr>
          <a:xfrm>
            <a:off x="6766560" y="2112269"/>
            <a:ext cx="4846320" cy="3959351"/>
          </a:xfrm>
        </p:spPr>
        <p:txBody>
          <a:bodyPr>
            <a:normAutofit/>
          </a:bodyPr>
          <a:lstStyle>
            <a:lvl1pPr>
              <a:defRPr sz="2800"/>
            </a:lvl1pPr>
            <a:lvl2pPr>
              <a:defRPr sz="2800"/>
            </a:lvl2pPr>
            <a:lvl3pPr>
              <a:defRPr sz="2400"/>
            </a:lvl3pPr>
            <a:lvl4pPr>
              <a:defRPr sz="2000"/>
            </a:lvl4pPr>
            <a:lvl5pPr>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8C50007-C799-4117-8ACD-5EE980E63F17}"/>
              </a:ext>
            </a:extLst>
          </p:cNvPr>
          <p:cNvSpPr>
            <a:spLocks noGrp="1"/>
          </p:cNvSpPr>
          <p:nvPr>
            <p:ph type="dt" sz="half" idx="10"/>
          </p:nvPr>
        </p:nvSpPr>
        <p:spPr/>
        <p:txBody>
          <a:bodyPr/>
          <a:lstStyle/>
          <a:p>
            <a:fld id="{9F4F1B18-242D-426E-82AF-F52C162D92DA}" type="datetime2">
              <a:rPr lang="en-US" smtClean="0"/>
              <a:t>Monday, May 15, 2023</a:t>
            </a:fld>
            <a:endParaRPr lang="en-US"/>
          </a:p>
        </p:txBody>
      </p:sp>
      <p:sp>
        <p:nvSpPr>
          <p:cNvPr id="6" name="Footer Placeholder 5">
            <a:extLst>
              <a:ext uri="{FF2B5EF4-FFF2-40B4-BE49-F238E27FC236}">
                <a16:creationId xmlns:a16="http://schemas.microsoft.com/office/drawing/2014/main" id="{F24E8968-6BAD-4D5A-BF1D-911C7A39C1CE}"/>
              </a:ext>
            </a:extLst>
          </p:cNvPr>
          <p:cNvSpPr>
            <a:spLocks noGrp="1"/>
          </p:cNvSpPr>
          <p:nvPr>
            <p:ph type="ftr" sz="quarter" idx="11"/>
          </p:nvPr>
        </p:nvSpPr>
        <p:spPr>
          <a:xfrm>
            <a:off x="1" y="6400800"/>
            <a:ext cx="4114800" cy="457200"/>
          </a:xfrm>
        </p:spPr>
        <p:txBody>
          <a:bodyPr/>
          <a:lstStyle/>
          <a:p>
            <a:r>
              <a:rPr lang="en-US"/>
              <a:t>MI P-EBT 2.0 Training Guide 1/21/2021</a:t>
            </a:r>
          </a:p>
        </p:txBody>
      </p:sp>
      <p:sp>
        <p:nvSpPr>
          <p:cNvPr id="7" name="Slide Number Placeholder 6">
            <a:extLst>
              <a:ext uri="{FF2B5EF4-FFF2-40B4-BE49-F238E27FC236}">
                <a16:creationId xmlns:a16="http://schemas.microsoft.com/office/drawing/2014/main" id="{499D8C08-BF20-4D5E-9004-0C075C36D8A4}"/>
              </a:ext>
            </a:extLst>
          </p:cNvPr>
          <p:cNvSpPr>
            <a:spLocks noGrp="1"/>
          </p:cNvSpPr>
          <p:nvPr>
            <p:ph type="sldNum" sz="quarter" idx="12"/>
          </p:nvPr>
        </p:nvSpPr>
        <p:spPr/>
        <p:txBody>
          <a:bodyPr/>
          <a:lstStyle/>
          <a:p>
            <a:fld id="{C01389E6-C847-4AD0-B56D-D205B2EAB1EE}" type="slidenum">
              <a:rPr lang="en-US" smtClean="0"/>
              <a:t>‹#›</a:t>
            </a:fld>
            <a:endParaRPr lang="en-US"/>
          </a:p>
        </p:txBody>
      </p:sp>
      <p:pic>
        <p:nvPicPr>
          <p:cNvPr id="8" name="Picture 7">
            <a:extLst>
              <a:ext uri="{FF2B5EF4-FFF2-40B4-BE49-F238E27FC236}">
                <a16:creationId xmlns:a16="http://schemas.microsoft.com/office/drawing/2014/main" id="{2CCD55F1-27E7-4712-A1D4-4C5E16A9FFF0}"/>
              </a:ext>
            </a:extLst>
          </p:cNvPr>
          <p:cNvPicPr>
            <a:picLocks noChangeAspect="1"/>
          </p:cNvPicPr>
          <p:nvPr userDrawn="1"/>
        </p:nvPicPr>
        <p:blipFill>
          <a:blip r:embed="rId2"/>
          <a:stretch>
            <a:fillRect/>
          </a:stretch>
        </p:blipFill>
        <p:spPr>
          <a:xfrm>
            <a:off x="157931" y="109340"/>
            <a:ext cx="1213671" cy="779537"/>
          </a:xfrm>
          <a:prstGeom prst="rect">
            <a:avLst/>
          </a:prstGeom>
        </p:spPr>
      </p:pic>
    </p:spTree>
    <p:extLst>
      <p:ext uri="{BB962C8B-B14F-4D97-AF65-F5344CB8AC3E}">
        <p14:creationId xmlns:p14="http://schemas.microsoft.com/office/powerpoint/2010/main" val="19376829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82036E0D-26A5-455A-A8BD-70DA8BC03EB2}"/>
              </a:ext>
            </a:extLst>
          </p:cNvPr>
          <p:cNvSpPr>
            <a:spLocks noGrp="1"/>
          </p:cNvSpPr>
          <p:nvPr>
            <p:ph type="body" idx="1"/>
          </p:nvPr>
        </p:nvSpPr>
        <p:spPr>
          <a:xfrm>
            <a:off x="1371601" y="2112264"/>
            <a:ext cx="4841076" cy="823912"/>
          </a:xfrm>
        </p:spPr>
        <p:txBody>
          <a:bodyPr anchor="b"/>
          <a:lstStyle>
            <a:lvl1pPr marL="0" indent="0">
              <a:buNone/>
              <a:defRPr sz="2400" b="1"/>
            </a:lvl1pPr>
            <a:lvl2pPr marL="457189" indent="0">
              <a:buNone/>
              <a:defRPr sz="2000" b="1"/>
            </a:lvl2pPr>
            <a:lvl3pPr marL="914379" indent="0">
              <a:buNone/>
              <a:defRPr sz="1800" b="1"/>
            </a:lvl3pPr>
            <a:lvl4pPr marL="1371568" indent="0">
              <a:buNone/>
              <a:defRPr sz="1600" b="1"/>
            </a:lvl4pPr>
            <a:lvl5pPr marL="1828758" indent="0">
              <a:buNone/>
              <a:defRPr sz="1600" b="1"/>
            </a:lvl5pPr>
            <a:lvl6pPr marL="2285947" indent="0">
              <a:buNone/>
              <a:defRPr sz="1600" b="1"/>
            </a:lvl6pPr>
            <a:lvl7pPr marL="2743137" indent="0">
              <a:buNone/>
              <a:defRPr sz="1600" b="1"/>
            </a:lvl7pPr>
            <a:lvl8pPr marL="3200326" indent="0">
              <a:buNone/>
              <a:defRPr sz="1600" b="1"/>
            </a:lvl8pPr>
            <a:lvl9pPr marL="3657515"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7FD4EA0-094D-4056-9032-BFB44B40896B}"/>
              </a:ext>
            </a:extLst>
          </p:cNvPr>
          <p:cNvSpPr>
            <a:spLocks noGrp="1"/>
          </p:cNvSpPr>
          <p:nvPr>
            <p:ph sz="half" idx="2"/>
          </p:nvPr>
        </p:nvSpPr>
        <p:spPr>
          <a:xfrm>
            <a:off x="1371601" y="3018472"/>
            <a:ext cx="4841076" cy="310485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FC0CCE8-718F-4620-8B4A-C60EEA7B884D}"/>
              </a:ext>
            </a:extLst>
          </p:cNvPr>
          <p:cNvSpPr>
            <a:spLocks noGrp="1"/>
          </p:cNvSpPr>
          <p:nvPr>
            <p:ph type="body" sz="quarter" idx="3"/>
          </p:nvPr>
        </p:nvSpPr>
        <p:spPr>
          <a:xfrm>
            <a:off x="6766560" y="2112264"/>
            <a:ext cx="4846320" cy="823912"/>
          </a:xfrm>
        </p:spPr>
        <p:txBody>
          <a:bodyPr anchor="b"/>
          <a:lstStyle>
            <a:lvl1pPr marL="0" indent="0">
              <a:buNone/>
              <a:defRPr sz="2400" b="1"/>
            </a:lvl1pPr>
            <a:lvl2pPr marL="457189" indent="0">
              <a:buNone/>
              <a:defRPr sz="2000" b="1"/>
            </a:lvl2pPr>
            <a:lvl3pPr marL="914379" indent="0">
              <a:buNone/>
              <a:defRPr sz="1800" b="1"/>
            </a:lvl3pPr>
            <a:lvl4pPr marL="1371568" indent="0">
              <a:buNone/>
              <a:defRPr sz="1600" b="1"/>
            </a:lvl4pPr>
            <a:lvl5pPr marL="1828758" indent="0">
              <a:buNone/>
              <a:defRPr sz="1600" b="1"/>
            </a:lvl5pPr>
            <a:lvl6pPr marL="2285947" indent="0">
              <a:buNone/>
              <a:defRPr sz="1600" b="1"/>
            </a:lvl6pPr>
            <a:lvl7pPr marL="2743137" indent="0">
              <a:buNone/>
              <a:defRPr sz="1600" b="1"/>
            </a:lvl7pPr>
            <a:lvl8pPr marL="3200326" indent="0">
              <a:buNone/>
              <a:defRPr sz="1600" b="1"/>
            </a:lvl8pPr>
            <a:lvl9pPr marL="3657515"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6CE86DF-0069-4D31-BDD3-A9A2F9B7B468}"/>
              </a:ext>
            </a:extLst>
          </p:cNvPr>
          <p:cNvSpPr>
            <a:spLocks noGrp="1"/>
          </p:cNvSpPr>
          <p:nvPr>
            <p:ph sz="quarter" idx="4"/>
          </p:nvPr>
        </p:nvSpPr>
        <p:spPr>
          <a:xfrm>
            <a:off x="6766562" y="3018477"/>
            <a:ext cx="4841076" cy="31048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1A5ED06-FE54-4B86-A8D4-07D0EB08C3AB}"/>
              </a:ext>
            </a:extLst>
          </p:cNvPr>
          <p:cNvSpPr>
            <a:spLocks noGrp="1"/>
          </p:cNvSpPr>
          <p:nvPr>
            <p:ph type="dt" sz="half" idx="10"/>
          </p:nvPr>
        </p:nvSpPr>
        <p:spPr/>
        <p:txBody>
          <a:bodyPr/>
          <a:lstStyle/>
          <a:p>
            <a:fld id="{ADD26DEF-C91A-4797-9EDF-A1813106546F}" type="datetime2">
              <a:rPr lang="en-US" smtClean="0"/>
              <a:t>Monday, May 15, 2023</a:t>
            </a:fld>
            <a:endParaRPr lang="en-US"/>
          </a:p>
        </p:txBody>
      </p:sp>
      <p:sp>
        <p:nvSpPr>
          <p:cNvPr id="8" name="Footer Placeholder 7">
            <a:extLst>
              <a:ext uri="{FF2B5EF4-FFF2-40B4-BE49-F238E27FC236}">
                <a16:creationId xmlns:a16="http://schemas.microsoft.com/office/drawing/2014/main" id="{CE9EC6C3-0950-4AFE-936A-9AB5D227844D}"/>
              </a:ext>
            </a:extLst>
          </p:cNvPr>
          <p:cNvSpPr>
            <a:spLocks noGrp="1"/>
          </p:cNvSpPr>
          <p:nvPr>
            <p:ph type="ftr" sz="quarter" idx="11"/>
          </p:nvPr>
        </p:nvSpPr>
        <p:spPr/>
        <p:txBody>
          <a:bodyPr/>
          <a:lstStyle/>
          <a:p>
            <a:r>
              <a:rPr lang="en-US"/>
              <a:t>MI P-EBT 2.0 Training Guide 1/21/2021</a:t>
            </a:r>
          </a:p>
        </p:txBody>
      </p:sp>
      <p:sp>
        <p:nvSpPr>
          <p:cNvPr id="9" name="Slide Number Placeholder 8">
            <a:extLst>
              <a:ext uri="{FF2B5EF4-FFF2-40B4-BE49-F238E27FC236}">
                <a16:creationId xmlns:a16="http://schemas.microsoft.com/office/drawing/2014/main" id="{6784B1D1-BE0C-48F4-BC74-90675A0F07CF}"/>
              </a:ext>
            </a:extLst>
          </p:cNvPr>
          <p:cNvSpPr>
            <a:spLocks noGrp="1"/>
          </p:cNvSpPr>
          <p:nvPr>
            <p:ph type="sldNum" sz="quarter" idx="12"/>
          </p:nvPr>
        </p:nvSpPr>
        <p:spPr/>
        <p:txBody>
          <a:bodyPr/>
          <a:lstStyle/>
          <a:p>
            <a:fld id="{C01389E6-C847-4AD0-B56D-D205B2EAB1EE}" type="slidenum">
              <a:rPr lang="en-US" smtClean="0"/>
              <a:t>‹#›</a:t>
            </a:fld>
            <a:endParaRPr lang="en-US"/>
          </a:p>
        </p:txBody>
      </p:sp>
      <p:sp>
        <p:nvSpPr>
          <p:cNvPr id="10" name="Title 9">
            <a:extLst>
              <a:ext uri="{FF2B5EF4-FFF2-40B4-BE49-F238E27FC236}">
                <a16:creationId xmlns:a16="http://schemas.microsoft.com/office/drawing/2014/main" id="{2D453288-3D76-40C1-BE00-223AB28F13DF}"/>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9903194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3B1716-24B0-42CD-95B6-843092597B2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9E3617E-4B11-481F-AC6E-00031790294A}"/>
              </a:ext>
            </a:extLst>
          </p:cNvPr>
          <p:cNvSpPr>
            <a:spLocks noGrp="1"/>
          </p:cNvSpPr>
          <p:nvPr>
            <p:ph type="dt" sz="half" idx="10"/>
          </p:nvPr>
        </p:nvSpPr>
        <p:spPr/>
        <p:txBody>
          <a:bodyPr/>
          <a:lstStyle/>
          <a:p>
            <a:fld id="{44E2E8D3-F3A0-402A-B131-E2C855409A92}" type="datetime2">
              <a:rPr lang="en-US" smtClean="0"/>
              <a:t>Monday, May 15, 2023</a:t>
            </a:fld>
            <a:endParaRPr lang="en-US"/>
          </a:p>
        </p:txBody>
      </p:sp>
      <p:sp>
        <p:nvSpPr>
          <p:cNvPr id="4" name="Footer Placeholder 3">
            <a:extLst>
              <a:ext uri="{FF2B5EF4-FFF2-40B4-BE49-F238E27FC236}">
                <a16:creationId xmlns:a16="http://schemas.microsoft.com/office/drawing/2014/main" id="{F6BF19CC-06D3-40E9-81B5-63B457B220CF}"/>
              </a:ext>
            </a:extLst>
          </p:cNvPr>
          <p:cNvSpPr>
            <a:spLocks noGrp="1"/>
          </p:cNvSpPr>
          <p:nvPr>
            <p:ph type="ftr" sz="quarter" idx="11"/>
          </p:nvPr>
        </p:nvSpPr>
        <p:spPr/>
        <p:txBody>
          <a:bodyPr/>
          <a:lstStyle/>
          <a:p>
            <a:r>
              <a:rPr lang="en-US"/>
              <a:t>MI P-EBT 2.0 Training Guide 1/21/2021</a:t>
            </a:r>
          </a:p>
        </p:txBody>
      </p:sp>
      <p:sp>
        <p:nvSpPr>
          <p:cNvPr id="5" name="Slide Number Placeholder 4">
            <a:extLst>
              <a:ext uri="{FF2B5EF4-FFF2-40B4-BE49-F238E27FC236}">
                <a16:creationId xmlns:a16="http://schemas.microsoft.com/office/drawing/2014/main" id="{6AEFC312-3AA5-46F7-B701-3D9327A68DB7}"/>
              </a:ext>
            </a:extLst>
          </p:cNvPr>
          <p:cNvSpPr>
            <a:spLocks noGrp="1"/>
          </p:cNvSpPr>
          <p:nvPr>
            <p:ph type="sldNum" sz="quarter" idx="12"/>
          </p:nvPr>
        </p:nvSpPr>
        <p:spPr/>
        <p:txBody>
          <a:bodyPr/>
          <a:lstStyle/>
          <a:p>
            <a:fld id="{C01389E6-C847-4AD0-B56D-D205B2EAB1EE}" type="slidenum">
              <a:rPr lang="en-US" smtClean="0"/>
              <a:t>‹#›</a:t>
            </a:fld>
            <a:endParaRPr lang="en-US"/>
          </a:p>
        </p:txBody>
      </p:sp>
    </p:spTree>
    <p:extLst>
      <p:ext uri="{BB962C8B-B14F-4D97-AF65-F5344CB8AC3E}">
        <p14:creationId xmlns:p14="http://schemas.microsoft.com/office/powerpoint/2010/main" val="37758035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8C9E28E-1389-47AF-B3EB-22571417ACBE}"/>
              </a:ext>
            </a:extLst>
          </p:cNvPr>
          <p:cNvSpPr>
            <a:spLocks noGrp="1"/>
          </p:cNvSpPr>
          <p:nvPr>
            <p:ph type="dt" sz="half" idx="10"/>
          </p:nvPr>
        </p:nvSpPr>
        <p:spPr/>
        <p:txBody>
          <a:bodyPr/>
          <a:lstStyle/>
          <a:p>
            <a:fld id="{D5BD12E0-73F5-4436-8E43-FE7E7DA709F4}" type="datetime2">
              <a:rPr lang="en-US" smtClean="0"/>
              <a:t>Monday, May 15, 2023</a:t>
            </a:fld>
            <a:endParaRPr lang="en-US"/>
          </a:p>
        </p:txBody>
      </p:sp>
      <p:sp>
        <p:nvSpPr>
          <p:cNvPr id="3" name="Footer Placeholder 2">
            <a:extLst>
              <a:ext uri="{FF2B5EF4-FFF2-40B4-BE49-F238E27FC236}">
                <a16:creationId xmlns:a16="http://schemas.microsoft.com/office/drawing/2014/main" id="{BFCF6B08-1984-4F7C-9F6E-A4F47BDBA215}"/>
              </a:ext>
            </a:extLst>
          </p:cNvPr>
          <p:cNvSpPr>
            <a:spLocks noGrp="1"/>
          </p:cNvSpPr>
          <p:nvPr>
            <p:ph type="ftr" sz="quarter" idx="11"/>
          </p:nvPr>
        </p:nvSpPr>
        <p:spPr>
          <a:xfrm>
            <a:off x="1" y="6400800"/>
            <a:ext cx="4114800" cy="457200"/>
          </a:xfrm>
        </p:spPr>
        <p:txBody>
          <a:bodyPr/>
          <a:lstStyle/>
          <a:p>
            <a:r>
              <a:rPr lang="en-US"/>
              <a:t>MI P-EBT 2.0 Training Guide 1/21/2021</a:t>
            </a:r>
          </a:p>
        </p:txBody>
      </p:sp>
      <p:sp>
        <p:nvSpPr>
          <p:cNvPr id="4" name="Slide Number Placeholder 3">
            <a:extLst>
              <a:ext uri="{FF2B5EF4-FFF2-40B4-BE49-F238E27FC236}">
                <a16:creationId xmlns:a16="http://schemas.microsoft.com/office/drawing/2014/main" id="{7771B3C5-CEC7-427F-931C-1318C421BEF9}"/>
              </a:ext>
            </a:extLst>
          </p:cNvPr>
          <p:cNvSpPr>
            <a:spLocks noGrp="1"/>
          </p:cNvSpPr>
          <p:nvPr>
            <p:ph type="sldNum" sz="quarter" idx="12"/>
          </p:nvPr>
        </p:nvSpPr>
        <p:spPr/>
        <p:txBody>
          <a:bodyPr/>
          <a:lstStyle/>
          <a:p>
            <a:fld id="{C01389E6-C847-4AD0-B56D-D205B2EAB1EE}" type="slidenum">
              <a:rPr lang="en-US" smtClean="0"/>
              <a:t>‹#›</a:t>
            </a:fld>
            <a:endParaRPr lang="en-US"/>
          </a:p>
        </p:txBody>
      </p:sp>
    </p:spTree>
    <p:extLst>
      <p:ext uri="{BB962C8B-B14F-4D97-AF65-F5344CB8AC3E}">
        <p14:creationId xmlns:p14="http://schemas.microsoft.com/office/powerpoint/2010/main" val="36380060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4EB55F-536E-4547-A5D2-0483FC3684CD}"/>
              </a:ext>
            </a:extLst>
          </p:cNvPr>
          <p:cNvSpPr>
            <a:spLocks noGrp="1"/>
          </p:cNvSpPr>
          <p:nvPr>
            <p:ph type="title"/>
          </p:nvPr>
        </p:nvSpPr>
        <p:spPr>
          <a:xfrm>
            <a:off x="1371600" y="987428"/>
            <a:ext cx="3932237" cy="1894511"/>
          </a:xfrm>
        </p:spPr>
        <p:txBody>
          <a:bodyPr anchor="b"/>
          <a:lstStyle>
            <a:lvl1pPr>
              <a:lnSpc>
                <a:spcPct val="100000"/>
              </a:lnSpc>
              <a:defRPr sz="3200"/>
            </a:lvl1pPr>
          </a:lstStyle>
          <a:p>
            <a:r>
              <a:rPr lang="en-US"/>
              <a:t>Click to edit Master title style</a:t>
            </a:r>
          </a:p>
        </p:txBody>
      </p:sp>
      <p:sp>
        <p:nvSpPr>
          <p:cNvPr id="3" name="Content Placeholder 2">
            <a:extLst>
              <a:ext uri="{FF2B5EF4-FFF2-40B4-BE49-F238E27FC236}">
                <a16:creationId xmlns:a16="http://schemas.microsoft.com/office/drawing/2014/main" id="{3D717D3C-533B-4EA9-886B-FAE59956C74C}"/>
              </a:ext>
            </a:extLst>
          </p:cNvPr>
          <p:cNvSpPr>
            <a:spLocks noGrp="1"/>
          </p:cNvSpPr>
          <p:nvPr>
            <p:ph idx="1"/>
          </p:nvPr>
        </p:nvSpPr>
        <p:spPr>
          <a:xfrm>
            <a:off x="5650992" y="987431"/>
            <a:ext cx="5687568" cy="4873625"/>
          </a:xfrm>
        </p:spPr>
        <p:txBody>
          <a:bodyPr>
            <a:normAutofit/>
          </a:bodyPr>
          <a:lstStyle>
            <a:lvl1pPr>
              <a:defRPr sz="2000"/>
            </a:lvl1pPr>
            <a:lvl2pPr>
              <a:defRPr sz="2000"/>
            </a:lvl2pPr>
            <a:lvl3pPr>
              <a:defRPr sz="1800"/>
            </a:lvl3pPr>
            <a:lvl4pPr>
              <a:defRPr sz="1600"/>
            </a:lvl4pPr>
            <a:lvl5pPr>
              <a:defRPr sz="16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419D2E1-4B17-4608-961E-2C4719855E89}"/>
              </a:ext>
            </a:extLst>
          </p:cNvPr>
          <p:cNvSpPr>
            <a:spLocks noGrp="1"/>
          </p:cNvSpPr>
          <p:nvPr>
            <p:ph type="body" sz="half" idx="2"/>
          </p:nvPr>
        </p:nvSpPr>
        <p:spPr>
          <a:xfrm>
            <a:off x="1371600" y="3058510"/>
            <a:ext cx="3932237" cy="2802540"/>
          </a:xfrm>
        </p:spPr>
        <p:txBody>
          <a:bodyPr/>
          <a:lstStyle>
            <a:lvl1pPr marL="0" indent="0">
              <a:buNone/>
              <a:defRPr sz="1600"/>
            </a:lvl1pPr>
            <a:lvl2pPr marL="457189" indent="0">
              <a:buNone/>
              <a:defRPr sz="1400"/>
            </a:lvl2pPr>
            <a:lvl3pPr marL="914379" indent="0">
              <a:buNone/>
              <a:defRPr sz="1200"/>
            </a:lvl3pPr>
            <a:lvl4pPr marL="1371568" indent="0">
              <a:buNone/>
              <a:defRPr sz="1000"/>
            </a:lvl4pPr>
            <a:lvl5pPr marL="1828758" indent="0">
              <a:buNone/>
              <a:defRPr sz="1000"/>
            </a:lvl5pPr>
            <a:lvl6pPr marL="2285947" indent="0">
              <a:buNone/>
              <a:defRPr sz="1000"/>
            </a:lvl6pPr>
            <a:lvl7pPr marL="2743137" indent="0">
              <a:buNone/>
              <a:defRPr sz="1000"/>
            </a:lvl7pPr>
            <a:lvl8pPr marL="3200326" indent="0">
              <a:buNone/>
              <a:defRPr sz="1000"/>
            </a:lvl8pPr>
            <a:lvl9pPr marL="3657515"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75A3535-184C-438C-AE91-9C42B7C5AFB6}"/>
              </a:ext>
            </a:extLst>
          </p:cNvPr>
          <p:cNvSpPr>
            <a:spLocks noGrp="1"/>
          </p:cNvSpPr>
          <p:nvPr>
            <p:ph type="dt" sz="half" idx="10"/>
          </p:nvPr>
        </p:nvSpPr>
        <p:spPr/>
        <p:txBody>
          <a:bodyPr/>
          <a:lstStyle/>
          <a:p>
            <a:fld id="{ECB34D80-715B-45DC-9605-2CF5CAEEA7CE}" type="datetime2">
              <a:rPr lang="en-US" smtClean="0"/>
              <a:t>Monday, May 15, 2023</a:t>
            </a:fld>
            <a:endParaRPr lang="en-US"/>
          </a:p>
        </p:txBody>
      </p:sp>
      <p:sp>
        <p:nvSpPr>
          <p:cNvPr id="6" name="Footer Placeholder 5">
            <a:extLst>
              <a:ext uri="{FF2B5EF4-FFF2-40B4-BE49-F238E27FC236}">
                <a16:creationId xmlns:a16="http://schemas.microsoft.com/office/drawing/2014/main" id="{0DF6DBC3-4A58-42BA-9B55-A9A72510374C}"/>
              </a:ext>
            </a:extLst>
          </p:cNvPr>
          <p:cNvSpPr>
            <a:spLocks noGrp="1"/>
          </p:cNvSpPr>
          <p:nvPr>
            <p:ph type="ftr" sz="quarter" idx="11"/>
          </p:nvPr>
        </p:nvSpPr>
        <p:spPr/>
        <p:txBody>
          <a:bodyPr/>
          <a:lstStyle/>
          <a:p>
            <a:r>
              <a:rPr lang="en-US"/>
              <a:t>MI P-EBT 2.0 Training Guide 1/21/2021</a:t>
            </a:r>
          </a:p>
        </p:txBody>
      </p:sp>
      <p:sp>
        <p:nvSpPr>
          <p:cNvPr id="7" name="Slide Number Placeholder 6">
            <a:extLst>
              <a:ext uri="{FF2B5EF4-FFF2-40B4-BE49-F238E27FC236}">
                <a16:creationId xmlns:a16="http://schemas.microsoft.com/office/drawing/2014/main" id="{AD4E6563-0AB6-4038-A12B-A259552DB66C}"/>
              </a:ext>
            </a:extLst>
          </p:cNvPr>
          <p:cNvSpPr>
            <a:spLocks noGrp="1"/>
          </p:cNvSpPr>
          <p:nvPr>
            <p:ph type="sldNum" sz="quarter" idx="12"/>
          </p:nvPr>
        </p:nvSpPr>
        <p:spPr/>
        <p:txBody>
          <a:bodyPr/>
          <a:lstStyle/>
          <a:p>
            <a:fld id="{C01389E6-C847-4AD0-B56D-D205B2EAB1EE}" type="slidenum">
              <a:rPr lang="en-US" smtClean="0"/>
              <a:t>‹#›</a:t>
            </a:fld>
            <a:endParaRPr lang="en-US"/>
          </a:p>
        </p:txBody>
      </p:sp>
    </p:spTree>
    <p:extLst>
      <p:ext uri="{BB962C8B-B14F-4D97-AF65-F5344CB8AC3E}">
        <p14:creationId xmlns:p14="http://schemas.microsoft.com/office/powerpoint/2010/main" val="30755726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9702C5-1E3B-4C62-A538-59BB572864A0}"/>
              </a:ext>
            </a:extLst>
          </p:cNvPr>
          <p:cNvSpPr>
            <a:spLocks noGrp="1"/>
          </p:cNvSpPr>
          <p:nvPr>
            <p:ph type="title"/>
          </p:nvPr>
        </p:nvSpPr>
        <p:spPr>
          <a:xfrm>
            <a:off x="1371600" y="987552"/>
            <a:ext cx="3932237" cy="1892808"/>
          </a:xfrm>
        </p:spPr>
        <p:txBody>
          <a:bodyPr anchor="b"/>
          <a:lstStyle>
            <a:lvl1pPr>
              <a:defRPr sz="3200" baseline="0"/>
            </a:lvl1pPr>
          </a:lstStyle>
          <a:p>
            <a:r>
              <a:rPr lang="en-US"/>
              <a:t>Click to edit Master title style</a:t>
            </a:r>
          </a:p>
        </p:txBody>
      </p:sp>
      <p:sp>
        <p:nvSpPr>
          <p:cNvPr id="3" name="Picture Placeholder 2">
            <a:extLst>
              <a:ext uri="{FF2B5EF4-FFF2-40B4-BE49-F238E27FC236}">
                <a16:creationId xmlns:a16="http://schemas.microsoft.com/office/drawing/2014/main" id="{6E2CF574-95CE-4E60-B2CF-3B5B4F33A767}"/>
              </a:ext>
            </a:extLst>
          </p:cNvPr>
          <p:cNvSpPr>
            <a:spLocks noGrp="1"/>
          </p:cNvSpPr>
          <p:nvPr>
            <p:ph type="pic" idx="1"/>
          </p:nvPr>
        </p:nvSpPr>
        <p:spPr>
          <a:xfrm>
            <a:off x="5505321" y="987431"/>
            <a:ext cx="5833243" cy="4873625"/>
          </a:xfrm>
        </p:spPr>
        <p:txBody>
          <a:bodyPr/>
          <a:lstStyle>
            <a:lvl1pPr marL="0" indent="0">
              <a:buNone/>
              <a:defRPr sz="3200"/>
            </a:lvl1pPr>
            <a:lvl2pPr marL="457189" indent="0">
              <a:buNone/>
              <a:defRPr sz="2800"/>
            </a:lvl2pPr>
            <a:lvl3pPr marL="914379" indent="0">
              <a:buNone/>
              <a:defRPr sz="2400"/>
            </a:lvl3pPr>
            <a:lvl4pPr marL="1371568" indent="0">
              <a:buNone/>
              <a:defRPr sz="2000"/>
            </a:lvl4pPr>
            <a:lvl5pPr marL="1828758" indent="0">
              <a:buNone/>
              <a:defRPr sz="2000"/>
            </a:lvl5pPr>
            <a:lvl6pPr marL="2285947" indent="0">
              <a:buNone/>
              <a:defRPr sz="2000"/>
            </a:lvl6pPr>
            <a:lvl7pPr marL="2743137" indent="0">
              <a:buNone/>
              <a:defRPr sz="2000"/>
            </a:lvl7pPr>
            <a:lvl8pPr marL="3200326" indent="0">
              <a:buNone/>
              <a:defRPr sz="2000"/>
            </a:lvl8pPr>
            <a:lvl9pPr marL="3657515"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6D039F7C-C735-4356-8B04-89E19047950C}"/>
              </a:ext>
            </a:extLst>
          </p:cNvPr>
          <p:cNvSpPr>
            <a:spLocks noGrp="1"/>
          </p:cNvSpPr>
          <p:nvPr>
            <p:ph type="body" sz="half" idx="2"/>
          </p:nvPr>
        </p:nvSpPr>
        <p:spPr>
          <a:xfrm>
            <a:off x="1371600" y="3033286"/>
            <a:ext cx="3932237" cy="2835702"/>
          </a:xfrm>
        </p:spPr>
        <p:txBody>
          <a:bodyPr/>
          <a:lstStyle>
            <a:lvl1pPr marL="0" indent="0">
              <a:buNone/>
              <a:defRPr sz="1600"/>
            </a:lvl1pPr>
            <a:lvl2pPr marL="457189" indent="0">
              <a:buNone/>
              <a:defRPr sz="1400"/>
            </a:lvl2pPr>
            <a:lvl3pPr marL="914379" indent="0">
              <a:buNone/>
              <a:defRPr sz="1200"/>
            </a:lvl3pPr>
            <a:lvl4pPr marL="1371568" indent="0">
              <a:buNone/>
              <a:defRPr sz="1000"/>
            </a:lvl4pPr>
            <a:lvl5pPr marL="1828758" indent="0">
              <a:buNone/>
              <a:defRPr sz="1000"/>
            </a:lvl5pPr>
            <a:lvl6pPr marL="2285947" indent="0">
              <a:buNone/>
              <a:defRPr sz="1000"/>
            </a:lvl6pPr>
            <a:lvl7pPr marL="2743137" indent="0">
              <a:buNone/>
              <a:defRPr sz="1000"/>
            </a:lvl7pPr>
            <a:lvl8pPr marL="3200326" indent="0">
              <a:buNone/>
              <a:defRPr sz="1000"/>
            </a:lvl8pPr>
            <a:lvl9pPr marL="3657515"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5E706DF-52A3-4F34-9BF5-E1ACD5D54283}"/>
              </a:ext>
            </a:extLst>
          </p:cNvPr>
          <p:cNvSpPr>
            <a:spLocks noGrp="1"/>
          </p:cNvSpPr>
          <p:nvPr>
            <p:ph type="dt" sz="half" idx="10"/>
          </p:nvPr>
        </p:nvSpPr>
        <p:spPr/>
        <p:txBody>
          <a:bodyPr/>
          <a:lstStyle/>
          <a:p>
            <a:fld id="{5842EA31-63EF-42D9-8068-22B1652E0DD3}" type="datetime2">
              <a:rPr lang="en-US" smtClean="0"/>
              <a:t>Monday, May 15, 2023</a:t>
            </a:fld>
            <a:endParaRPr lang="en-US"/>
          </a:p>
        </p:txBody>
      </p:sp>
      <p:sp>
        <p:nvSpPr>
          <p:cNvPr id="6" name="Footer Placeholder 5">
            <a:extLst>
              <a:ext uri="{FF2B5EF4-FFF2-40B4-BE49-F238E27FC236}">
                <a16:creationId xmlns:a16="http://schemas.microsoft.com/office/drawing/2014/main" id="{BFB25E53-E72E-4110-BB6B-3477F56C3088}"/>
              </a:ext>
            </a:extLst>
          </p:cNvPr>
          <p:cNvSpPr>
            <a:spLocks noGrp="1"/>
          </p:cNvSpPr>
          <p:nvPr>
            <p:ph type="ftr" sz="quarter" idx="11"/>
          </p:nvPr>
        </p:nvSpPr>
        <p:spPr/>
        <p:txBody>
          <a:bodyPr/>
          <a:lstStyle/>
          <a:p>
            <a:r>
              <a:rPr lang="en-US"/>
              <a:t>MI P-EBT 2.0 Training Guide 1/21/2021</a:t>
            </a:r>
          </a:p>
        </p:txBody>
      </p:sp>
      <p:sp>
        <p:nvSpPr>
          <p:cNvPr id="7" name="Slide Number Placeholder 6">
            <a:extLst>
              <a:ext uri="{FF2B5EF4-FFF2-40B4-BE49-F238E27FC236}">
                <a16:creationId xmlns:a16="http://schemas.microsoft.com/office/drawing/2014/main" id="{A3686F8F-3D62-4CEC-AD9A-B70848E6A81C}"/>
              </a:ext>
            </a:extLst>
          </p:cNvPr>
          <p:cNvSpPr>
            <a:spLocks noGrp="1"/>
          </p:cNvSpPr>
          <p:nvPr>
            <p:ph type="sldNum" sz="quarter" idx="12"/>
          </p:nvPr>
        </p:nvSpPr>
        <p:spPr/>
        <p:txBody>
          <a:bodyPr/>
          <a:lstStyle/>
          <a:p>
            <a:fld id="{C01389E6-C847-4AD0-B56D-D205B2EAB1EE}" type="slidenum">
              <a:rPr lang="en-US" smtClean="0"/>
              <a:t>‹#›</a:t>
            </a:fld>
            <a:endParaRPr lang="en-US"/>
          </a:p>
        </p:txBody>
      </p:sp>
    </p:spTree>
    <p:extLst>
      <p:ext uri="{BB962C8B-B14F-4D97-AF65-F5344CB8AC3E}">
        <p14:creationId xmlns:p14="http://schemas.microsoft.com/office/powerpoint/2010/main" val="25732629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CF2F3BB-127D-44BC-A8EF-A8BB5F5911CA}"/>
              </a:ext>
            </a:extLst>
          </p:cNvPr>
          <p:cNvSpPr/>
          <p:nvPr/>
        </p:nvSpPr>
        <p:spPr>
          <a:xfrm rot="10800000" flipH="1">
            <a:off x="1" y="6401232"/>
            <a:ext cx="12192000" cy="456773"/>
          </a:xfrm>
          <a:prstGeom prst="rect">
            <a:avLst/>
          </a:prstGeom>
          <a:gradFill>
            <a:gsLst>
              <a:gs pos="14000">
                <a:schemeClr val="accent4">
                  <a:alpha val="28000"/>
                </a:schemeClr>
              </a:gs>
              <a:gs pos="100000">
                <a:schemeClr val="accent5">
                  <a:alpha val="85000"/>
                </a:schemeClr>
              </a:gs>
            </a:gsLst>
            <a:lin ang="6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0" name="Rectangle 9">
            <a:extLst>
              <a:ext uri="{FF2B5EF4-FFF2-40B4-BE49-F238E27FC236}">
                <a16:creationId xmlns:a16="http://schemas.microsoft.com/office/drawing/2014/main" id="{010D1F30-F118-4A1F-A48F-7E5706959F64}"/>
              </a:ext>
            </a:extLst>
          </p:cNvPr>
          <p:cNvSpPr/>
          <p:nvPr/>
        </p:nvSpPr>
        <p:spPr>
          <a:xfrm flipH="1">
            <a:off x="4038604" y="6401228"/>
            <a:ext cx="8153399" cy="456772"/>
          </a:xfrm>
          <a:prstGeom prst="rect">
            <a:avLst/>
          </a:prstGeom>
          <a:gradFill>
            <a:gsLst>
              <a:gs pos="9000">
                <a:schemeClr val="accent2">
                  <a:lumMod val="60000"/>
                  <a:lumOff val="40000"/>
                  <a:alpha val="55000"/>
                </a:schemeClr>
              </a:gs>
              <a:gs pos="99000">
                <a:schemeClr val="accent2"/>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Placeholder 1">
            <a:extLst>
              <a:ext uri="{FF2B5EF4-FFF2-40B4-BE49-F238E27FC236}">
                <a16:creationId xmlns:a16="http://schemas.microsoft.com/office/drawing/2014/main" id="{17AE890C-17CE-44C0-BDED-BA68F92A845D}"/>
              </a:ext>
            </a:extLst>
          </p:cNvPr>
          <p:cNvSpPr>
            <a:spLocks noGrp="1"/>
          </p:cNvSpPr>
          <p:nvPr>
            <p:ph type="title"/>
          </p:nvPr>
        </p:nvSpPr>
        <p:spPr>
          <a:xfrm>
            <a:off x="1371601" y="795528"/>
            <a:ext cx="10241280" cy="1234440"/>
          </a:xfrm>
          <a:prstGeom prst="rect">
            <a:avLst/>
          </a:prstGeom>
        </p:spPr>
        <p:txBody>
          <a:bodyPr vert="horz" lIns="0" tIns="0" rIns="0" bIns="0" rtlCol="0" anchor="b">
            <a:normAutofit/>
          </a:bodyPr>
          <a:lstStyle/>
          <a:p>
            <a:r>
              <a:rPr lang="en-US"/>
              <a:t>Click to edit Master title style</a:t>
            </a:r>
          </a:p>
        </p:txBody>
      </p:sp>
      <p:sp>
        <p:nvSpPr>
          <p:cNvPr id="3" name="Text Placeholder 2">
            <a:extLst>
              <a:ext uri="{FF2B5EF4-FFF2-40B4-BE49-F238E27FC236}">
                <a16:creationId xmlns:a16="http://schemas.microsoft.com/office/drawing/2014/main" id="{47910A6E-46D1-42CF-996C-2207737FB871}"/>
              </a:ext>
            </a:extLst>
          </p:cNvPr>
          <p:cNvSpPr>
            <a:spLocks noGrp="1"/>
          </p:cNvSpPr>
          <p:nvPr>
            <p:ph type="body" idx="1"/>
          </p:nvPr>
        </p:nvSpPr>
        <p:spPr>
          <a:xfrm>
            <a:off x="1371601" y="2112264"/>
            <a:ext cx="10241280" cy="3959352"/>
          </a:xfrm>
          <a:prstGeom prst="rect">
            <a:avLst/>
          </a:prstGeom>
        </p:spPr>
        <p:txBody>
          <a:bodyPr vert="horz" lIns="0" tIns="0" rIns="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85B5247-D236-462B-BCE0-2A24DF75B085}"/>
              </a:ext>
            </a:extLst>
          </p:cNvPr>
          <p:cNvSpPr>
            <a:spLocks noGrp="1"/>
          </p:cNvSpPr>
          <p:nvPr>
            <p:ph type="dt" sz="half" idx="2"/>
          </p:nvPr>
        </p:nvSpPr>
        <p:spPr>
          <a:xfrm>
            <a:off x="7909560" y="6409944"/>
            <a:ext cx="3703320" cy="448056"/>
          </a:xfrm>
          <a:prstGeom prst="rect">
            <a:avLst/>
          </a:prstGeom>
        </p:spPr>
        <p:txBody>
          <a:bodyPr vert="horz" lIns="91440" tIns="45720" rIns="91440" bIns="45720" rtlCol="0" anchor="ctr"/>
          <a:lstStyle>
            <a:lvl1pPr algn="r">
              <a:defRPr sz="900" cap="all" spc="300" baseline="0">
                <a:solidFill>
                  <a:srgbClr val="FFFFFF"/>
                </a:solidFill>
              </a:defRPr>
            </a:lvl1pPr>
          </a:lstStyle>
          <a:p>
            <a:fld id="{1E9C46FA-7E2B-464A-B45A-F68E2CC7A0F7}" type="datetime2">
              <a:rPr lang="en-US" smtClean="0"/>
              <a:t>Monday, May 15, 2023</a:t>
            </a:fld>
            <a:endParaRPr lang="en-US" cap="all"/>
          </a:p>
        </p:txBody>
      </p:sp>
      <p:sp>
        <p:nvSpPr>
          <p:cNvPr id="5" name="Footer Placeholder 4">
            <a:extLst>
              <a:ext uri="{FF2B5EF4-FFF2-40B4-BE49-F238E27FC236}">
                <a16:creationId xmlns:a16="http://schemas.microsoft.com/office/drawing/2014/main" id="{19155C58-7DDF-4CD4-96AD-F9CC844D84CC}"/>
              </a:ext>
            </a:extLst>
          </p:cNvPr>
          <p:cNvSpPr>
            <a:spLocks noGrp="1"/>
          </p:cNvSpPr>
          <p:nvPr>
            <p:ph type="ftr" sz="quarter" idx="3"/>
          </p:nvPr>
        </p:nvSpPr>
        <p:spPr>
          <a:xfrm rot="5400000">
            <a:off x="-1828800" y="1911098"/>
            <a:ext cx="4114800" cy="457200"/>
          </a:xfrm>
          <a:prstGeom prst="rect">
            <a:avLst/>
          </a:prstGeom>
        </p:spPr>
        <p:txBody>
          <a:bodyPr vert="horz" lIns="91440" tIns="45720" rIns="91440" bIns="45720" rtlCol="0" anchor="ctr"/>
          <a:lstStyle>
            <a:lvl1pPr algn="l">
              <a:defRPr sz="900" b="1">
                <a:solidFill>
                  <a:schemeClr val="tx1"/>
                </a:solidFill>
                <a:latin typeface="+mj-lt"/>
              </a:defRPr>
            </a:lvl1pPr>
          </a:lstStyle>
          <a:p>
            <a:pPr algn="l"/>
            <a:r>
              <a:rPr lang="en-US"/>
              <a:t>MI P-EBT 2.0 Training Guide 1/21/2021</a:t>
            </a:r>
          </a:p>
        </p:txBody>
      </p:sp>
      <p:sp>
        <p:nvSpPr>
          <p:cNvPr id="6" name="Slide Number Placeholder 5">
            <a:extLst>
              <a:ext uri="{FF2B5EF4-FFF2-40B4-BE49-F238E27FC236}">
                <a16:creationId xmlns:a16="http://schemas.microsoft.com/office/drawing/2014/main" id="{6F495647-A849-45D9-BC71-46A12E6DE479}"/>
              </a:ext>
            </a:extLst>
          </p:cNvPr>
          <p:cNvSpPr>
            <a:spLocks noGrp="1"/>
          </p:cNvSpPr>
          <p:nvPr>
            <p:ph type="sldNum" sz="quarter" idx="4"/>
          </p:nvPr>
        </p:nvSpPr>
        <p:spPr>
          <a:xfrm>
            <a:off x="11667744" y="6409944"/>
            <a:ext cx="438912" cy="448056"/>
          </a:xfrm>
          <a:prstGeom prst="rect">
            <a:avLst/>
          </a:prstGeom>
        </p:spPr>
        <p:txBody>
          <a:bodyPr vert="horz" lIns="91440" tIns="45720" rIns="91440" bIns="45720" rtlCol="0" anchor="ctr"/>
          <a:lstStyle>
            <a:lvl1pPr algn="r">
              <a:defRPr sz="900">
                <a:solidFill>
                  <a:srgbClr val="FFFFFF"/>
                </a:solidFill>
              </a:defRPr>
            </a:lvl1pPr>
          </a:lstStyle>
          <a:p>
            <a:fld id="{C01389E6-C847-4AD0-B56D-D205B2EAB1EE}" type="slidenum">
              <a:rPr lang="en-US" smtClean="0"/>
              <a:pPr/>
              <a:t>‹#›</a:t>
            </a:fld>
            <a:endParaRPr lang="en-US" sz="800"/>
          </a:p>
        </p:txBody>
      </p:sp>
    </p:spTree>
    <p:extLst>
      <p:ext uri="{BB962C8B-B14F-4D97-AF65-F5344CB8AC3E}">
        <p14:creationId xmlns:p14="http://schemas.microsoft.com/office/powerpoint/2010/main" val="326140740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379" rtl="0" eaLnBrk="1" latinLnBrk="0" hangingPunct="1">
        <a:lnSpc>
          <a:spcPct val="100000"/>
        </a:lnSpc>
        <a:spcBef>
          <a:spcPct val="0"/>
        </a:spcBef>
        <a:buNone/>
        <a:defRPr sz="3600" b="1" i="0" kern="1200" cap="all" spc="700" baseline="0">
          <a:solidFill>
            <a:schemeClr val="tx1"/>
          </a:solidFill>
          <a:latin typeface="+mj-lt"/>
          <a:ea typeface="+mj-ea"/>
          <a:cs typeface="+mj-cs"/>
        </a:defRPr>
      </a:lvl1pPr>
    </p:titleStyle>
    <p:bodyStyle>
      <a:lvl1pPr marL="228595" indent="-228595" algn="l" defTabSz="914379" rtl="0" eaLnBrk="1" latinLnBrk="0" hangingPunct="1">
        <a:lnSpc>
          <a:spcPct val="12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784" indent="-228595" algn="l" defTabSz="914379" rtl="0" eaLnBrk="1" latinLnBrk="0" hangingPunct="1">
        <a:lnSpc>
          <a:spcPct val="12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73" indent="-228595" algn="l" defTabSz="914379" rtl="0" eaLnBrk="1" latinLnBrk="0" hangingPunct="1">
        <a:lnSpc>
          <a:spcPct val="12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63" indent="-228595" algn="l" defTabSz="914379" rtl="0" eaLnBrk="1" latinLnBrk="0" hangingPunct="1">
        <a:lnSpc>
          <a:spcPct val="12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53" indent="-228595" algn="l" defTabSz="914379" rtl="0" eaLnBrk="1" latinLnBrk="0" hangingPunct="1">
        <a:lnSpc>
          <a:spcPct val="12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42" indent="-228595" algn="l" defTabSz="914379"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31" indent="-228595" algn="l" defTabSz="914379"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21" indent="-228595" algn="l" defTabSz="914379"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10" indent="-228595" algn="l" defTabSz="914379"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79" rtl="0" eaLnBrk="1" latinLnBrk="0" hangingPunct="1">
        <a:defRPr sz="1800" kern="1200">
          <a:solidFill>
            <a:schemeClr val="tx1"/>
          </a:solidFill>
          <a:latin typeface="+mn-lt"/>
          <a:ea typeface="+mn-ea"/>
          <a:cs typeface="+mn-cs"/>
        </a:defRPr>
      </a:lvl1pPr>
      <a:lvl2pPr marL="457189" algn="l" defTabSz="914379" rtl="0" eaLnBrk="1" latinLnBrk="0" hangingPunct="1">
        <a:defRPr sz="1800" kern="1200">
          <a:solidFill>
            <a:schemeClr val="tx1"/>
          </a:solidFill>
          <a:latin typeface="+mn-lt"/>
          <a:ea typeface="+mn-ea"/>
          <a:cs typeface="+mn-cs"/>
        </a:defRPr>
      </a:lvl2pPr>
      <a:lvl3pPr marL="914379" algn="l" defTabSz="914379" rtl="0" eaLnBrk="1" latinLnBrk="0" hangingPunct="1">
        <a:defRPr sz="1800" kern="1200">
          <a:solidFill>
            <a:schemeClr val="tx1"/>
          </a:solidFill>
          <a:latin typeface="+mn-lt"/>
          <a:ea typeface="+mn-ea"/>
          <a:cs typeface="+mn-cs"/>
        </a:defRPr>
      </a:lvl3pPr>
      <a:lvl4pPr marL="1371568" algn="l" defTabSz="914379" rtl="0" eaLnBrk="1" latinLnBrk="0" hangingPunct="1">
        <a:defRPr sz="1800" kern="1200">
          <a:solidFill>
            <a:schemeClr val="tx1"/>
          </a:solidFill>
          <a:latin typeface="+mn-lt"/>
          <a:ea typeface="+mn-ea"/>
          <a:cs typeface="+mn-cs"/>
        </a:defRPr>
      </a:lvl4pPr>
      <a:lvl5pPr marL="1828758" algn="l" defTabSz="914379" rtl="0" eaLnBrk="1" latinLnBrk="0" hangingPunct="1">
        <a:defRPr sz="1800" kern="1200">
          <a:solidFill>
            <a:schemeClr val="tx1"/>
          </a:solidFill>
          <a:latin typeface="+mn-lt"/>
          <a:ea typeface="+mn-ea"/>
          <a:cs typeface="+mn-cs"/>
        </a:defRPr>
      </a:lvl5pPr>
      <a:lvl6pPr marL="2285947" algn="l" defTabSz="914379" rtl="0" eaLnBrk="1" latinLnBrk="0" hangingPunct="1">
        <a:defRPr sz="1800" kern="1200">
          <a:solidFill>
            <a:schemeClr val="tx1"/>
          </a:solidFill>
          <a:latin typeface="+mn-lt"/>
          <a:ea typeface="+mn-ea"/>
          <a:cs typeface="+mn-cs"/>
        </a:defRPr>
      </a:lvl6pPr>
      <a:lvl7pPr marL="2743137" algn="l" defTabSz="914379" rtl="0" eaLnBrk="1" latinLnBrk="0" hangingPunct="1">
        <a:defRPr sz="1800" kern="1200">
          <a:solidFill>
            <a:schemeClr val="tx1"/>
          </a:solidFill>
          <a:latin typeface="+mn-lt"/>
          <a:ea typeface="+mn-ea"/>
          <a:cs typeface="+mn-cs"/>
        </a:defRPr>
      </a:lvl7pPr>
      <a:lvl8pPr marL="3200326" algn="l" defTabSz="914379" rtl="0" eaLnBrk="1" latinLnBrk="0" hangingPunct="1">
        <a:defRPr sz="1800" kern="1200">
          <a:solidFill>
            <a:schemeClr val="tx1"/>
          </a:solidFill>
          <a:latin typeface="+mn-lt"/>
          <a:ea typeface="+mn-ea"/>
          <a:cs typeface="+mn-cs"/>
        </a:defRPr>
      </a:lvl8pPr>
      <a:lvl9pPr marL="3657515" algn="l" defTabSz="914379"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mailto:MDHHS-PEBT@michigan.gov" TargetMode="External"/><Relationship Id="rId2" Type="http://schemas.openxmlformats.org/officeDocument/2006/relationships/notesSlide" Target="../notesSlides/notesSlide10.xml"/><Relationship Id="rId1" Type="http://schemas.openxmlformats.org/officeDocument/2006/relationships/slideLayout" Target="../slideLayouts/slideLayout4.xml"/><Relationship Id="rId4" Type="http://schemas.openxmlformats.org/officeDocument/2006/relationships/hyperlink" Target="http://www.michigan.gov/pebt"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1.png"/><Relationship Id="rId7" Type="http://schemas.openxmlformats.org/officeDocument/2006/relationships/diagramColors" Target="../diagrams/colors1.xml"/><Relationship Id="rId2" Type="http://schemas.openxmlformats.org/officeDocument/2006/relationships/notesSlide" Target="../notesSlides/notesSlide4.xml"/><Relationship Id="rId1" Type="http://schemas.openxmlformats.org/officeDocument/2006/relationships/slideLayout" Target="../slideLayouts/slideLayout7.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svg"/><Relationship Id="rId2" Type="http://schemas.openxmlformats.org/officeDocument/2006/relationships/notesSlide" Target="../notesSlides/notesSlide5.xml"/><Relationship Id="rId1" Type="http://schemas.openxmlformats.org/officeDocument/2006/relationships/slideLayout" Target="../slideLayouts/slideLayout7.xml"/><Relationship Id="rId6" Type="http://schemas.openxmlformats.org/officeDocument/2006/relationships/image" Target="../media/image4.png"/><Relationship Id="rId5" Type="http://schemas.openxmlformats.org/officeDocument/2006/relationships/image" Target="../media/image3.svg"/><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image" Target="../media/image1.png"/><Relationship Id="rId7" Type="http://schemas.openxmlformats.org/officeDocument/2006/relationships/diagramColors" Target="../diagrams/colors2.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7.xml"/><Relationship Id="rId5" Type="http://schemas.openxmlformats.org/officeDocument/2006/relationships/image" Target="../media/image7.png"/><Relationship Id="rId4" Type="http://schemas.openxmlformats.org/officeDocument/2006/relationships/image" Target="../media/image6.pn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hyperlink" Target="http://www.michigan.gov/pebt"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7306DD1E-93E4-471C-8C11-05F58B6DD916}"/>
              </a:ext>
            </a:extLst>
          </p:cNvPr>
          <p:cNvSpPr>
            <a:spLocks noGrp="1"/>
          </p:cNvSpPr>
          <p:nvPr>
            <p:ph type="subTitle" idx="1"/>
          </p:nvPr>
        </p:nvSpPr>
        <p:spPr/>
        <p:txBody>
          <a:bodyPr>
            <a:normAutofit/>
          </a:bodyPr>
          <a:lstStyle/>
          <a:p>
            <a:r>
              <a:rPr lang="en-US" sz="1400" dirty="0"/>
              <a:t>Student Exception Announcement Training guide for Michigan schools</a:t>
            </a:r>
          </a:p>
        </p:txBody>
      </p:sp>
      <p:pic>
        <p:nvPicPr>
          <p:cNvPr id="4" name="Picture 3">
            <a:extLst>
              <a:ext uri="{FF2B5EF4-FFF2-40B4-BE49-F238E27FC236}">
                <a16:creationId xmlns:a16="http://schemas.microsoft.com/office/drawing/2014/main" id="{159B9C62-AF23-498E-94A6-2E31037B0C51}"/>
              </a:ext>
            </a:extLst>
          </p:cNvPr>
          <p:cNvPicPr>
            <a:picLocks noChangeAspect="1"/>
          </p:cNvPicPr>
          <p:nvPr/>
        </p:nvPicPr>
        <p:blipFill>
          <a:blip r:embed="rId3"/>
          <a:stretch>
            <a:fillRect/>
          </a:stretch>
        </p:blipFill>
        <p:spPr>
          <a:xfrm>
            <a:off x="4061102" y="1060984"/>
            <a:ext cx="4069799" cy="2614023"/>
          </a:xfrm>
          <a:prstGeom prst="rect">
            <a:avLst/>
          </a:prstGeom>
        </p:spPr>
      </p:pic>
      <p:sp>
        <p:nvSpPr>
          <p:cNvPr id="6" name="Slide Number Placeholder 5">
            <a:extLst>
              <a:ext uri="{FF2B5EF4-FFF2-40B4-BE49-F238E27FC236}">
                <a16:creationId xmlns:a16="http://schemas.microsoft.com/office/drawing/2014/main" id="{EF75BA6C-DE1B-4DD8-A85E-84C9FF12902D}"/>
              </a:ext>
            </a:extLst>
          </p:cNvPr>
          <p:cNvSpPr>
            <a:spLocks noGrp="1"/>
          </p:cNvSpPr>
          <p:nvPr>
            <p:ph type="sldNum" sz="quarter" idx="12"/>
          </p:nvPr>
        </p:nvSpPr>
        <p:spPr/>
        <p:txBody>
          <a:bodyPr/>
          <a:lstStyle/>
          <a:p>
            <a:fld id="{C01389E6-C847-4AD0-B56D-D205B2EAB1EE}" type="slidenum">
              <a:rPr lang="en-US" smtClean="0"/>
              <a:t>1</a:t>
            </a:fld>
            <a:endParaRPr lang="en-US"/>
          </a:p>
        </p:txBody>
      </p:sp>
    </p:spTree>
    <p:extLst>
      <p:ext uri="{BB962C8B-B14F-4D97-AF65-F5344CB8AC3E}">
        <p14:creationId xmlns:p14="http://schemas.microsoft.com/office/powerpoint/2010/main" val="11996449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2F5AAF-425B-4351-A742-7A39B89F3190}"/>
              </a:ext>
            </a:extLst>
          </p:cNvPr>
          <p:cNvSpPr>
            <a:spLocks noGrp="1"/>
          </p:cNvSpPr>
          <p:nvPr>
            <p:ph type="title"/>
          </p:nvPr>
        </p:nvSpPr>
        <p:spPr>
          <a:xfrm>
            <a:off x="1913477" y="520550"/>
            <a:ext cx="8365051" cy="980875"/>
          </a:xfrm>
        </p:spPr>
        <p:txBody>
          <a:bodyPr>
            <a:normAutofit/>
          </a:bodyPr>
          <a:lstStyle/>
          <a:p>
            <a:pPr algn="ctr"/>
            <a:r>
              <a:rPr lang="en-US" sz="5400" cap="none" spc="0" dirty="0">
                <a:ln w="22225">
                  <a:solidFill>
                    <a:schemeClr val="accent2"/>
                  </a:solidFill>
                  <a:prstDash val="solid"/>
                </a:ln>
                <a:solidFill>
                  <a:schemeClr val="accent2">
                    <a:lumMod val="40000"/>
                    <a:lumOff val="60000"/>
                  </a:schemeClr>
                </a:solidFill>
              </a:rPr>
              <a:t>Still have questions?</a:t>
            </a:r>
            <a:endParaRPr lang="en-US" sz="5400" dirty="0">
              <a:solidFill>
                <a:schemeClr val="accent2">
                  <a:lumMod val="40000"/>
                  <a:lumOff val="60000"/>
                </a:schemeClr>
              </a:solidFill>
            </a:endParaRPr>
          </a:p>
        </p:txBody>
      </p:sp>
      <p:sp>
        <p:nvSpPr>
          <p:cNvPr id="6" name="Slide Number Placeholder 5">
            <a:extLst>
              <a:ext uri="{FF2B5EF4-FFF2-40B4-BE49-F238E27FC236}">
                <a16:creationId xmlns:a16="http://schemas.microsoft.com/office/drawing/2014/main" id="{D66234EE-5ED7-4F8F-A92B-B024C9A43282}"/>
              </a:ext>
            </a:extLst>
          </p:cNvPr>
          <p:cNvSpPr>
            <a:spLocks noGrp="1"/>
          </p:cNvSpPr>
          <p:nvPr>
            <p:ph type="sldNum" sz="quarter" idx="12"/>
          </p:nvPr>
        </p:nvSpPr>
        <p:spPr/>
        <p:txBody>
          <a:bodyPr/>
          <a:lstStyle/>
          <a:p>
            <a:pPr>
              <a:defRPr/>
            </a:pPr>
            <a:fld id="{C01389E6-C847-4AD0-B56D-D205B2EAB1EE}" type="slidenum">
              <a:rPr lang="en-US">
                <a:latin typeface="Tw Cen MT"/>
              </a:rPr>
              <a:pPr>
                <a:defRPr/>
              </a:pPr>
              <a:t>10</a:t>
            </a:fld>
            <a:endParaRPr lang="en-US">
              <a:latin typeface="Tw Cen MT"/>
            </a:endParaRPr>
          </a:p>
        </p:txBody>
      </p:sp>
      <p:sp>
        <p:nvSpPr>
          <p:cNvPr id="8" name="Content Placeholder 2">
            <a:extLst>
              <a:ext uri="{FF2B5EF4-FFF2-40B4-BE49-F238E27FC236}">
                <a16:creationId xmlns:a16="http://schemas.microsoft.com/office/drawing/2014/main" id="{DAB71B88-1BCA-43CC-972F-23D5A5074ABE}"/>
              </a:ext>
            </a:extLst>
          </p:cNvPr>
          <p:cNvSpPr>
            <a:spLocks noGrp="1"/>
          </p:cNvSpPr>
          <p:nvPr>
            <p:ph idx="1"/>
          </p:nvPr>
        </p:nvSpPr>
        <p:spPr>
          <a:xfrm>
            <a:off x="1371600" y="2112265"/>
            <a:ext cx="10241280" cy="3959352"/>
          </a:xfrm>
        </p:spPr>
        <p:txBody>
          <a:bodyPr vert="horz" lIns="0" tIns="0" rIns="0" bIns="0" rtlCol="0" anchor="t">
            <a:normAutofit/>
          </a:bodyPr>
          <a:lstStyle/>
          <a:p>
            <a:pPr marL="0" indent="0">
              <a:buNone/>
            </a:pPr>
            <a:r>
              <a:rPr lang="en-US" dirty="0"/>
              <a:t>School administrators or the designated contact can email us at:</a:t>
            </a:r>
          </a:p>
          <a:p>
            <a:pPr marL="0" indent="0">
              <a:buNone/>
            </a:pPr>
            <a:r>
              <a:rPr lang="en-US" sz="3200" dirty="0">
                <a:hlinkClick r:id="rId3"/>
              </a:rPr>
              <a:t>MDHHS-PEBT@michigan.gov</a:t>
            </a:r>
            <a:endParaRPr lang="en-US" sz="3200" dirty="0"/>
          </a:p>
          <a:p>
            <a:pPr marL="0" indent="0">
              <a:buNone/>
            </a:pPr>
            <a:endParaRPr lang="en-US" dirty="0"/>
          </a:p>
          <a:p>
            <a:pPr marL="0" indent="0">
              <a:buNone/>
            </a:pPr>
            <a:r>
              <a:rPr lang="en-US" dirty="0"/>
              <a:t>This presentation and other reference materials are available at:</a:t>
            </a:r>
          </a:p>
          <a:p>
            <a:pPr marL="0" indent="0">
              <a:buNone/>
            </a:pPr>
            <a:r>
              <a:rPr lang="en-US" sz="3200" dirty="0">
                <a:hlinkClick r:id="rId4"/>
              </a:rPr>
              <a:t>www.michigan.gov/pebt</a:t>
            </a:r>
            <a:endParaRPr lang="en-US" sz="3200" dirty="0"/>
          </a:p>
          <a:p>
            <a:pPr marL="0" indent="0">
              <a:buNone/>
            </a:pPr>
            <a:endParaRPr lang="en-US" dirty="0"/>
          </a:p>
          <a:p>
            <a:pPr marL="0" indent="0">
              <a:buNone/>
            </a:pPr>
            <a:endParaRPr lang="en-US" dirty="0"/>
          </a:p>
          <a:p>
            <a:pPr marL="0" indent="0">
              <a:buNone/>
            </a:pPr>
            <a:endParaRPr lang="en-US" dirty="0"/>
          </a:p>
        </p:txBody>
      </p:sp>
      <p:sp>
        <p:nvSpPr>
          <p:cNvPr id="3" name="Footer Placeholder 4">
            <a:extLst>
              <a:ext uri="{FF2B5EF4-FFF2-40B4-BE49-F238E27FC236}">
                <a16:creationId xmlns:a16="http://schemas.microsoft.com/office/drawing/2014/main" id="{A31E283A-6C66-4048-A8E3-586C1B0A904A}"/>
              </a:ext>
            </a:extLst>
          </p:cNvPr>
          <p:cNvSpPr>
            <a:spLocks noGrp="1"/>
          </p:cNvSpPr>
          <p:nvPr/>
        </p:nvSpPr>
        <p:spPr>
          <a:xfrm>
            <a:off x="0" y="6400800"/>
            <a:ext cx="4114800" cy="457200"/>
          </a:xfrm>
          <a:prstGeom prst="rect">
            <a:avLst/>
          </a:prstGeom>
        </p:spPr>
        <p:txBody>
          <a:bodyPr vert="horz" lIns="91440" tIns="45720" rIns="91440" bIns="45720" rtlCol="0" anchor="ctr"/>
          <a:lstStyle>
            <a:defPPr>
              <a:defRPr lang="en-US"/>
            </a:defPPr>
            <a:lvl1pPr marL="0" algn="l" defTabSz="914400" rtl="0" eaLnBrk="1" latinLnBrk="0" hangingPunct="1">
              <a:defRPr sz="900" b="1" kern="1200">
                <a:solidFill>
                  <a:schemeClr val="tx1"/>
                </a:solidFill>
                <a:latin typeface="+mj-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r>
              <a:rPr lang="en-US" dirty="0">
                <a:solidFill>
                  <a:srgbClr val="000000"/>
                </a:solidFill>
                <a:latin typeface="Tw Cen MT"/>
              </a:rPr>
              <a:t>MI P-EBT 4.0 Reconsideration Training Guide 2022/2023 School Year</a:t>
            </a:r>
          </a:p>
        </p:txBody>
      </p:sp>
    </p:spTree>
    <p:extLst>
      <p:ext uri="{BB962C8B-B14F-4D97-AF65-F5344CB8AC3E}">
        <p14:creationId xmlns:p14="http://schemas.microsoft.com/office/powerpoint/2010/main" val="30555467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D66234EE-5ED7-4F8F-A92B-B024C9A43282}"/>
              </a:ext>
            </a:extLst>
          </p:cNvPr>
          <p:cNvSpPr>
            <a:spLocks noGrp="1"/>
          </p:cNvSpPr>
          <p:nvPr>
            <p:ph type="sldNum" sz="quarter" idx="12"/>
          </p:nvPr>
        </p:nvSpPr>
        <p:spPr/>
        <p:txBody>
          <a:bodyPr/>
          <a:lstStyle/>
          <a:p>
            <a:fld id="{C01389E6-C847-4AD0-B56D-D205B2EAB1EE}" type="slidenum">
              <a:rPr lang="en-US" smtClean="0"/>
              <a:t>2</a:t>
            </a:fld>
            <a:endParaRPr lang="en-US"/>
          </a:p>
        </p:txBody>
      </p:sp>
      <p:sp>
        <p:nvSpPr>
          <p:cNvPr id="2" name="Footer Placeholder 3">
            <a:extLst>
              <a:ext uri="{FF2B5EF4-FFF2-40B4-BE49-F238E27FC236}">
                <a16:creationId xmlns:a16="http://schemas.microsoft.com/office/drawing/2014/main" id="{A9CAFD91-A91F-47D0-9EEC-3F1BD4E0BC64}"/>
              </a:ext>
            </a:extLst>
          </p:cNvPr>
          <p:cNvSpPr txBox="1">
            <a:spLocks/>
          </p:cNvSpPr>
          <p:nvPr/>
        </p:nvSpPr>
        <p:spPr>
          <a:xfrm>
            <a:off x="-5751" y="6395049"/>
            <a:ext cx="4114800" cy="457200"/>
          </a:xfrm>
          <a:prstGeom prst="rect">
            <a:avLst/>
          </a:prstGeom>
        </p:spPr>
        <p:txBody>
          <a:bodyPr vert="horz" lIns="91440" tIns="45720" rIns="91440" bIns="45720" rtlCol="0" anchor="ctr"/>
          <a:lstStyle>
            <a:defPPr>
              <a:defRPr lang="en-US"/>
            </a:defPPr>
            <a:lvl1pPr marL="0" algn="l" defTabSz="914400" rtl="0" eaLnBrk="1" latinLnBrk="0" hangingPunct="1">
              <a:defRPr sz="900" b="1" kern="1200">
                <a:solidFill>
                  <a:schemeClr val="tx1"/>
                </a:solidFill>
                <a:latin typeface="+mj-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a:t>MI P-EBT 4.0 Reconsideration Training Guide 2022/2023 School Year</a:t>
            </a:r>
            <a:endParaRPr lang="en-US" dirty="0">
              <a:latin typeface="Corbel"/>
            </a:endParaRPr>
          </a:p>
        </p:txBody>
      </p:sp>
      <p:sp>
        <p:nvSpPr>
          <p:cNvPr id="3" name="TextBox 2">
            <a:extLst>
              <a:ext uri="{FF2B5EF4-FFF2-40B4-BE49-F238E27FC236}">
                <a16:creationId xmlns:a16="http://schemas.microsoft.com/office/drawing/2014/main" id="{C0A27EF6-00A3-498A-A1B5-F56E0B26FC81}"/>
              </a:ext>
            </a:extLst>
          </p:cNvPr>
          <p:cNvSpPr txBox="1"/>
          <p:nvPr/>
        </p:nvSpPr>
        <p:spPr>
          <a:xfrm>
            <a:off x="1355472" y="233365"/>
            <a:ext cx="10312273" cy="707886"/>
          </a:xfrm>
          <a:prstGeom prst="rect">
            <a:avLst/>
          </a:prstGeom>
          <a:noFill/>
        </p:spPr>
        <p:txBody>
          <a:bodyPr wrap="square" rtlCol="0">
            <a:spAutoFit/>
          </a:bodyPr>
          <a:lstStyle/>
          <a:p>
            <a:pPr algn="ctr"/>
            <a:r>
              <a:rPr lang="en-US" sz="3600" b="1" dirty="0">
                <a:ln w="22225">
                  <a:solidFill>
                    <a:schemeClr val="accent2"/>
                  </a:solidFill>
                  <a:prstDash val="solid"/>
                </a:ln>
                <a:solidFill>
                  <a:schemeClr val="accent2">
                    <a:lumMod val="40000"/>
                    <a:lumOff val="60000"/>
                  </a:schemeClr>
                </a:solidFill>
                <a:latin typeface="+mj-lt"/>
              </a:rPr>
              <a:t>The School Survey was Completed, What’s Next</a:t>
            </a:r>
            <a:r>
              <a:rPr lang="en-US" sz="4000" b="1" dirty="0">
                <a:ln w="22225">
                  <a:solidFill>
                    <a:schemeClr val="accent2"/>
                  </a:solidFill>
                  <a:prstDash val="solid"/>
                </a:ln>
                <a:solidFill>
                  <a:schemeClr val="accent2">
                    <a:lumMod val="40000"/>
                    <a:lumOff val="60000"/>
                  </a:schemeClr>
                </a:solidFill>
                <a:latin typeface="+mj-lt"/>
              </a:rPr>
              <a:t>?</a:t>
            </a:r>
          </a:p>
        </p:txBody>
      </p:sp>
      <p:sp>
        <p:nvSpPr>
          <p:cNvPr id="5" name="TextBox 4">
            <a:extLst>
              <a:ext uri="{FF2B5EF4-FFF2-40B4-BE49-F238E27FC236}">
                <a16:creationId xmlns:a16="http://schemas.microsoft.com/office/drawing/2014/main" id="{2F3E6C61-36F1-4803-B9E3-B3C1BD410CBB}"/>
              </a:ext>
            </a:extLst>
          </p:cNvPr>
          <p:cNvSpPr txBox="1"/>
          <p:nvPr/>
        </p:nvSpPr>
        <p:spPr>
          <a:xfrm>
            <a:off x="1126872" y="1124844"/>
            <a:ext cx="10067601" cy="3084819"/>
          </a:xfrm>
          <a:prstGeom prst="rect">
            <a:avLst/>
          </a:prstGeom>
          <a:noFill/>
          <a:ln w="12700">
            <a:noFill/>
          </a:ln>
        </p:spPr>
        <p:txBody>
          <a:bodyPr wrap="square" rtlCol="0">
            <a:spAutoFit/>
          </a:bodyPr>
          <a:lstStyle/>
          <a:p>
            <a:pPr>
              <a:lnSpc>
                <a:spcPct val="150000"/>
              </a:lnSpc>
            </a:pPr>
            <a:r>
              <a:rPr lang="en-US" sz="2200" dirty="0"/>
              <a:t>For any month(s) a school building was reported as: </a:t>
            </a:r>
          </a:p>
          <a:p>
            <a:pPr marL="342892" indent="-342892">
              <a:lnSpc>
                <a:spcPct val="150000"/>
              </a:lnSpc>
              <a:buFont typeface="Arial" panose="020B0604020202020204" pitchFamily="34" charset="0"/>
              <a:buChar char="•"/>
            </a:pPr>
            <a:r>
              <a:rPr lang="en-US" sz="2200" dirty="0"/>
              <a:t>Primarily Remote – parent or guardian </a:t>
            </a:r>
            <a:r>
              <a:rPr lang="en-US" sz="2200" b="1" dirty="0"/>
              <a:t>will</a:t>
            </a:r>
            <a:r>
              <a:rPr lang="en-US" sz="2200" dirty="0"/>
              <a:t> be sent a notice regarding full benefit amount</a:t>
            </a:r>
          </a:p>
          <a:p>
            <a:pPr marL="342892" indent="-342892">
              <a:lnSpc>
                <a:spcPct val="150000"/>
              </a:lnSpc>
              <a:buFont typeface="Arial" panose="020B0604020202020204" pitchFamily="34" charset="0"/>
              <a:buChar char="•"/>
            </a:pPr>
            <a:r>
              <a:rPr lang="en-US" sz="2200" dirty="0"/>
              <a:t>Primarily Hybrid – parent or guardian </a:t>
            </a:r>
            <a:r>
              <a:rPr lang="en-US" sz="2200" b="1" dirty="0"/>
              <a:t>will</a:t>
            </a:r>
            <a:r>
              <a:rPr lang="en-US" sz="2200" dirty="0"/>
              <a:t> be sent a notice regarding reduced benefit amount </a:t>
            </a:r>
          </a:p>
          <a:p>
            <a:pPr algn="ctr">
              <a:lnSpc>
                <a:spcPct val="150000"/>
              </a:lnSpc>
            </a:pPr>
            <a:r>
              <a:rPr lang="en-US" sz="2200" b="1" dirty="0">
                <a:solidFill>
                  <a:schemeClr val="accent2">
                    <a:lumMod val="75000"/>
                  </a:schemeClr>
                </a:solidFill>
              </a:rPr>
              <a:t> </a:t>
            </a:r>
            <a:r>
              <a:rPr lang="en-US" sz="2200" b="1" u="sng" dirty="0">
                <a:solidFill>
                  <a:schemeClr val="accent2">
                    <a:lumMod val="75000"/>
                  </a:schemeClr>
                </a:solidFill>
              </a:rPr>
              <a:t>These months are all set!</a:t>
            </a:r>
          </a:p>
        </p:txBody>
      </p:sp>
    </p:spTree>
    <p:extLst>
      <p:ext uri="{BB962C8B-B14F-4D97-AF65-F5344CB8AC3E}">
        <p14:creationId xmlns:p14="http://schemas.microsoft.com/office/powerpoint/2010/main" val="37597029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D66234EE-5ED7-4F8F-A92B-B024C9A43282}"/>
              </a:ext>
            </a:extLst>
          </p:cNvPr>
          <p:cNvSpPr>
            <a:spLocks noGrp="1"/>
          </p:cNvSpPr>
          <p:nvPr>
            <p:ph type="sldNum" sz="quarter" idx="12"/>
          </p:nvPr>
        </p:nvSpPr>
        <p:spPr/>
        <p:txBody>
          <a:bodyPr/>
          <a:lstStyle/>
          <a:p>
            <a:fld id="{C01389E6-C847-4AD0-B56D-D205B2EAB1EE}" type="slidenum">
              <a:rPr lang="en-US" smtClean="0"/>
              <a:t>3</a:t>
            </a:fld>
            <a:endParaRPr lang="en-US"/>
          </a:p>
        </p:txBody>
      </p:sp>
      <p:sp>
        <p:nvSpPr>
          <p:cNvPr id="2" name="Footer Placeholder 3">
            <a:extLst>
              <a:ext uri="{FF2B5EF4-FFF2-40B4-BE49-F238E27FC236}">
                <a16:creationId xmlns:a16="http://schemas.microsoft.com/office/drawing/2014/main" id="{A9CAFD91-A91F-47D0-9EEC-3F1BD4E0BC64}"/>
              </a:ext>
            </a:extLst>
          </p:cNvPr>
          <p:cNvSpPr txBox="1">
            <a:spLocks/>
          </p:cNvSpPr>
          <p:nvPr/>
        </p:nvSpPr>
        <p:spPr>
          <a:xfrm>
            <a:off x="-5751" y="6395049"/>
            <a:ext cx="4114800" cy="457200"/>
          </a:xfrm>
          <a:prstGeom prst="rect">
            <a:avLst/>
          </a:prstGeom>
        </p:spPr>
        <p:txBody>
          <a:bodyPr vert="horz" lIns="91440" tIns="45720" rIns="91440" bIns="45720" rtlCol="0" anchor="ctr"/>
          <a:lstStyle>
            <a:defPPr>
              <a:defRPr lang="en-US"/>
            </a:defPPr>
            <a:lvl1pPr marL="0" algn="l" defTabSz="914400" rtl="0" eaLnBrk="1" latinLnBrk="0" hangingPunct="1">
              <a:defRPr sz="900" b="1" kern="1200">
                <a:solidFill>
                  <a:schemeClr val="tx1"/>
                </a:solidFill>
                <a:latin typeface="+mj-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a:t>MI P-EBT 4.0 Reconsideration Training Guide 2022/2023 School Year</a:t>
            </a:r>
            <a:endParaRPr lang="en-US" dirty="0">
              <a:latin typeface="Corbel"/>
            </a:endParaRPr>
          </a:p>
        </p:txBody>
      </p:sp>
      <p:sp>
        <p:nvSpPr>
          <p:cNvPr id="3" name="TextBox 2">
            <a:extLst>
              <a:ext uri="{FF2B5EF4-FFF2-40B4-BE49-F238E27FC236}">
                <a16:creationId xmlns:a16="http://schemas.microsoft.com/office/drawing/2014/main" id="{C0A27EF6-00A3-498A-A1B5-F56E0B26FC81}"/>
              </a:ext>
            </a:extLst>
          </p:cNvPr>
          <p:cNvSpPr txBox="1"/>
          <p:nvPr/>
        </p:nvSpPr>
        <p:spPr>
          <a:xfrm>
            <a:off x="1355472" y="234353"/>
            <a:ext cx="10312273" cy="646331"/>
          </a:xfrm>
          <a:prstGeom prst="rect">
            <a:avLst/>
          </a:prstGeom>
          <a:noFill/>
        </p:spPr>
        <p:txBody>
          <a:bodyPr wrap="square" rtlCol="0">
            <a:spAutoFit/>
          </a:bodyPr>
          <a:lstStyle/>
          <a:p>
            <a:pPr algn="ctr"/>
            <a:r>
              <a:rPr lang="en-US" sz="3600" b="1" dirty="0">
                <a:ln w="22225">
                  <a:solidFill>
                    <a:schemeClr val="accent2"/>
                  </a:solidFill>
                  <a:prstDash val="solid"/>
                </a:ln>
                <a:solidFill>
                  <a:schemeClr val="accent2">
                    <a:lumMod val="40000"/>
                    <a:lumOff val="60000"/>
                  </a:schemeClr>
                </a:solidFill>
                <a:latin typeface="+mj-lt"/>
              </a:rPr>
              <a:t>The School Survey was completed, What’s Next?</a:t>
            </a:r>
          </a:p>
        </p:txBody>
      </p:sp>
      <p:sp>
        <p:nvSpPr>
          <p:cNvPr id="5" name="TextBox 4">
            <a:extLst>
              <a:ext uri="{FF2B5EF4-FFF2-40B4-BE49-F238E27FC236}">
                <a16:creationId xmlns:a16="http://schemas.microsoft.com/office/drawing/2014/main" id="{2F3E6C61-36F1-4803-B9E3-B3C1BD410CBB}"/>
              </a:ext>
            </a:extLst>
          </p:cNvPr>
          <p:cNvSpPr txBox="1"/>
          <p:nvPr/>
        </p:nvSpPr>
        <p:spPr>
          <a:xfrm>
            <a:off x="812150" y="1682459"/>
            <a:ext cx="10465450" cy="3356816"/>
          </a:xfrm>
          <a:prstGeom prst="rect">
            <a:avLst/>
          </a:prstGeom>
          <a:noFill/>
        </p:spPr>
        <p:txBody>
          <a:bodyPr wrap="square" rtlCol="0">
            <a:spAutoFit/>
          </a:bodyPr>
          <a:lstStyle/>
          <a:p>
            <a:pPr>
              <a:lnSpc>
                <a:spcPct val="150000"/>
              </a:lnSpc>
            </a:pPr>
            <a:r>
              <a:rPr lang="en-US" sz="2400" dirty="0"/>
              <a:t>For any month(s) a school building was reported as: </a:t>
            </a:r>
          </a:p>
          <a:p>
            <a:pPr marL="342892" indent="-342892">
              <a:lnSpc>
                <a:spcPct val="150000"/>
              </a:lnSpc>
              <a:buFont typeface="Arial" panose="020B0604020202020204" pitchFamily="34" charset="0"/>
              <a:buChar char="•"/>
            </a:pPr>
            <a:r>
              <a:rPr lang="en-US" sz="2400" dirty="0"/>
              <a:t>Primarily in-person –</a:t>
            </a:r>
          </a:p>
          <a:p>
            <a:pPr marL="800082" lvl="1" indent="-342892">
              <a:lnSpc>
                <a:spcPct val="150000"/>
              </a:lnSpc>
              <a:buFont typeface="Arial" panose="020B0604020202020204" pitchFamily="34" charset="0"/>
              <a:buChar char="•"/>
            </a:pPr>
            <a:r>
              <a:rPr lang="en-US" sz="2400" dirty="0"/>
              <a:t>No benefits are issued</a:t>
            </a:r>
          </a:p>
          <a:p>
            <a:pPr marL="800082" lvl="1" indent="-342892">
              <a:lnSpc>
                <a:spcPct val="150000"/>
              </a:lnSpc>
              <a:buFont typeface="Arial" panose="020B0604020202020204" pitchFamily="34" charset="0"/>
              <a:buChar char="•"/>
            </a:pPr>
            <a:r>
              <a:rPr lang="en-US" sz="2400" dirty="0"/>
              <a:t>No notice is sent to the parent from MDHHS</a:t>
            </a:r>
          </a:p>
          <a:p>
            <a:pPr marL="800082" lvl="1" indent="-342892">
              <a:lnSpc>
                <a:spcPct val="150000"/>
              </a:lnSpc>
              <a:buFont typeface="Arial" panose="020B0604020202020204" pitchFamily="34" charset="0"/>
              <a:buChar char="•"/>
            </a:pPr>
            <a:r>
              <a:rPr lang="en-US" sz="2400" b="1" u="sng" dirty="0">
                <a:solidFill>
                  <a:schemeClr val="accent1">
                    <a:lumMod val="75000"/>
                  </a:schemeClr>
                </a:solidFill>
              </a:rPr>
              <a:t>Additional steps are needed</a:t>
            </a:r>
          </a:p>
          <a:p>
            <a:pPr>
              <a:lnSpc>
                <a:spcPct val="150000"/>
              </a:lnSpc>
            </a:pPr>
            <a:endParaRPr lang="en-US" sz="2400" b="1" dirty="0">
              <a:solidFill>
                <a:srgbClr val="FFC000"/>
              </a:solidFill>
            </a:endParaRPr>
          </a:p>
        </p:txBody>
      </p:sp>
    </p:spTree>
    <p:extLst>
      <p:ext uri="{BB962C8B-B14F-4D97-AF65-F5344CB8AC3E}">
        <p14:creationId xmlns:p14="http://schemas.microsoft.com/office/powerpoint/2010/main" val="21888059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D036A8A4-E139-40E2-B5B1-9B96EBC77190}"/>
              </a:ext>
            </a:extLst>
          </p:cNvPr>
          <p:cNvSpPr txBox="1">
            <a:spLocks/>
          </p:cNvSpPr>
          <p:nvPr/>
        </p:nvSpPr>
        <p:spPr>
          <a:xfrm>
            <a:off x="727765" y="129113"/>
            <a:ext cx="10241280" cy="872693"/>
          </a:xfrm>
          <a:prstGeom prst="rect">
            <a:avLst/>
          </a:prstGeom>
        </p:spPr>
        <p:txBody>
          <a:bodyPr>
            <a:normAutofit fontScale="97500"/>
          </a:bodyPr>
          <a:lstStyle>
            <a:lvl1pPr algn="l" defTabSz="914400" rtl="0" eaLnBrk="1" latinLnBrk="0" hangingPunct="1">
              <a:lnSpc>
                <a:spcPct val="100000"/>
              </a:lnSpc>
              <a:spcBef>
                <a:spcPct val="0"/>
              </a:spcBef>
              <a:buNone/>
              <a:defRPr sz="3600" b="1" i="0" kern="1200" cap="all" spc="700" baseline="0">
                <a:solidFill>
                  <a:schemeClr val="tx1"/>
                </a:solidFill>
                <a:latin typeface="+mj-lt"/>
                <a:ea typeface="+mj-ea"/>
                <a:cs typeface="+mj-cs"/>
              </a:defRPr>
            </a:lvl1pPr>
          </a:lstStyle>
          <a:p>
            <a:pPr algn="ctr"/>
            <a:r>
              <a:rPr lang="en-US" sz="4100" cap="none" spc="0" dirty="0">
                <a:ln w="22225">
                  <a:solidFill>
                    <a:schemeClr val="accent2"/>
                  </a:solidFill>
                  <a:prstDash val="solid"/>
                </a:ln>
                <a:solidFill>
                  <a:schemeClr val="accent2">
                    <a:lumMod val="40000"/>
                    <a:lumOff val="60000"/>
                  </a:schemeClr>
                </a:solidFill>
              </a:rPr>
              <a:t>Additional Steps</a:t>
            </a:r>
          </a:p>
          <a:p>
            <a:endParaRPr lang="en-US" dirty="0"/>
          </a:p>
        </p:txBody>
      </p:sp>
      <p:pic>
        <p:nvPicPr>
          <p:cNvPr id="9" name="Picture 8">
            <a:extLst>
              <a:ext uri="{FF2B5EF4-FFF2-40B4-BE49-F238E27FC236}">
                <a16:creationId xmlns:a16="http://schemas.microsoft.com/office/drawing/2014/main" id="{E4C6671B-C973-484E-85A6-814DBFD5B98F}"/>
              </a:ext>
            </a:extLst>
          </p:cNvPr>
          <p:cNvPicPr>
            <a:picLocks noChangeAspect="1"/>
          </p:cNvPicPr>
          <p:nvPr/>
        </p:nvPicPr>
        <p:blipFill>
          <a:blip r:embed="rId3"/>
          <a:stretch>
            <a:fillRect/>
          </a:stretch>
        </p:blipFill>
        <p:spPr>
          <a:xfrm>
            <a:off x="165735" y="103252"/>
            <a:ext cx="1197951" cy="769441"/>
          </a:xfrm>
          <a:prstGeom prst="rect">
            <a:avLst/>
          </a:prstGeom>
        </p:spPr>
      </p:pic>
      <p:sp>
        <p:nvSpPr>
          <p:cNvPr id="22" name="Content Placeholder 2">
            <a:extLst>
              <a:ext uri="{FF2B5EF4-FFF2-40B4-BE49-F238E27FC236}">
                <a16:creationId xmlns:a16="http://schemas.microsoft.com/office/drawing/2014/main" id="{6692D88A-F830-4AD1-B784-B6E2846E29FC}"/>
              </a:ext>
            </a:extLst>
          </p:cNvPr>
          <p:cNvSpPr txBox="1">
            <a:spLocks/>
          </p:cNvSpPr>
          <p:nvPr/>
        </p:nvSpPr>
        <p:spPr>
          <a:xfrm>
            <a:off x="764710" y="2208220"/>
            <a:ext cx="10241280" cy="1220780"/>
          </a:xfrm>
          <a:prstGeom prst="rect">
            <a:avLst/>
          </a:prstGeom>
        </p:spPr>
        <p:txBody>
          <a:bodyPr vert="horz" lIns="0" tIns="0" rIns="0" bIns="0" rtlCol="0" anchor="t">
            <a:normAutofit/>
          </a:bodyPr>
          <a:lstStyle>
            <a:lvl1pPr marL="228600" indent="-228600" algn="l" defTabSz="914400" rtl="0" eaLnBrk="1" latinLnBrk="0" hangingPunct="1">
              <a:lnSpc>
                <a:spcPct val="12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endParaRPr lang="en-US" sz="2800"/>
          </a:p>
        </p:txBody>
      </p:sp>
      <p:sp>
        <p:nvSpPr>
          <p:cNvPr id="2" name="Footer Placeholder 4">
            <a:extLst>
              <a:ext uri="{FF2B5EF4-FFF2-40B4-BE49-F238E27FC236}">
                <a16:creationId xmlns:a16="http://schemas.microsoft.com/office/drawing/2014/main" id="{3251371D-F30D-481E-9D15-E407F128E7C4}"/>
              </a:ext>
            </a:extLst>
          </p:cNvPr>
          <p:cNvSpPr>
            <a:spLocks noGrp="1"/>
          </p:cNvSpPr>
          <p:nvPr/>
        </p:nvSpPr>
        <p:spPr>
          <a:xfrm>
            <a:off x="0" y="6400800"/>
            <a:ext cx="4114800" cy="457200"/>
          </a:xfrm>
          <a:prstGeom prst="rect">
            <a:avLst/>
          </a:prstGeom>
        </p:spPr>
        <p:txBody>
          <a:bodyPr vert="horz" lIns="91440" tIns="45720" rIns="91440" bIns="45720" rtlCol="0" anchor="ctr"/>
          <a:lstStyle>
            <a:defPPr>
              <a:defRPr lang="en-US"/>
            </a:defPPr>
            <a:lvl1pPr marL="0" algn="l" defTabSz="914400" rtl="0" eaLnBrk="1" latinLnBrk="0" hangingPunct="1">
              <a:defRPr sz="900" b="1" kern="1200">
                <a:solidFill>
                  <a:schemeClr val="tx1"/>
                </a:solidFill>
                <a:latin typeface="+mj-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a:t>MI P-EBT 4.0 Reconsideration Training Guide 2022/2023 School Year</a:t>
            </a:r>
          </a:p>
        </p:txBody>
      </p:sp>
      <p:sp>
        <p:nvSpPr>
          <p:cNvPr id="3" name="Slide Number Placeholder 2">
            <a:extLst>
              <a:ext uri="{FF2B5EF4-FFF2-40B4-BE49-F238E27FC236}">
                <a16:creationId xmlns:a16="http://schemas.microsoft.com/office/drawing/2014/main" id="{3BDC1A66-3F5C-4B6D-92E2-89C07BD9DE9D}"/>
              </a:ext>
            </a:extLst>
          </p:cNvPr>
          <p:cNvSpPr>
            <a:spLocks noGrp="1"/>
          </p:cNvSpPr>
          <p:nvPr>
            <p:ph type="sldNum" sz="quarter" idx="12"/>
          </p:nvPr>
        </p:nvSpPr>
        <p:spPr/>
        <p:txBody>
          <a:bodyPr/>
          <a:lstStyle/>
          <a:p>
            <a:fld id="{C01389E6-C847-4AD0-B56D-D205B2EAB1EE}" type="slidenum">
              <a:rPr lang="en-US" smtClean="0"/>
              <a:t>4</a:t>
            </a:fld>
            <a:endParaRPr lang="en-US"/>
          </a:p>
        </p:txBody>
      </p:sp>
      <p:sp>
        <p:nvSpPr>
          <p:cNvPr id="17" name="TextBox 16">
            <a:extLst>
              <a:ext uri="{FF2B5EF4-FFF2-40B4-BE49-F238E27FC236}">
                <a16:creationId xmlns:a16="http://schemas.microsoft.com/office/drawing/2014/main" id="{42804192-AC52-4D60-821A-4DE55175B96B}"/>
              </a:ext>
            </a:extLst>
          </p:cNvPr>
          <p:cNvSpPr txBox="1"/>
          <p:nvPr/>
        </p:nvSpPr>
        <p:spPr>
          <a:xfrm>
            <a:off x="1595581" y="563903"/>
            <a:ext cx="10467468" cy="586827"/>
          </a:xfrm>
          <a:prstGeom prst="rect">
            <a:avLst/>
          </a:prstGeom>
          <a:noFill/>
        </p:spPr>
        <p:txBody>
          <a:bodyPr wrap="square">
            <a:spAutoFit/>
          </a:bodyPr>
          <a:lstStyle/>
          <a:p>
            <a:pPr>
              <a:lnSpc>
                <a:spcPct val="150000"/>
              </a:lnSpc>
            </a:pPr>
            <a:r>
              <a:rPr lang="en-US" sz="2400" dirty="0"/>
              <a:t>When a school building reported any month as primarily in-person:</a:t>
            </a:r>
          </a:p>
        </p:txBody>
      </p:sp>
      <p:graphicFrame>
        <p:nvGraphicFramePr>
          <p:cNvPr id="4" name="Diagram 3">
            <a:extLst>
              <a:ext uri="{FF2B5EF4-FFF2-40B4-BE49-F238E27FC236}">
                <a16:creationId xmlns:a16="http://schemas.microsoft.com/office/drawing/2014/main" id="{89840591-55E5-4741-9E10-31DD653228FC}"/>
              </a:ext>
            </a:extLst>
          </p:cNvPr>
          <p:cNvGraphicFramePr/>
          <p:nvPr>
            <p:extLst>
              <p:ext uri="{D42A27DB-BD31-4B8C-83A1-F6EECF244321}">
                <p14:modId xmlns:p14="http://schemas.microsoft.com/office/powerpoint/2010/main" val="2028530798"/>
              </p:ext>
            </p:extLst>
          </p:nvPr>
        </p:nvGraphicFramePr>
        <p:xfrm>
          <a:off x="-599042" y="1109820"/>
          <a:ext cx="9784605" cy="5230748"/>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5" name="TextBox 4">
            <a:extLst>
              <a:ext uri="{FF2B5EF4-FFF2-40B4-BE49-F238E27FC236}">
                <a16:creationId xmlns:a16="http://schemas.microsoft.com/office/drawing/2014/main" id="{A2A21756-DD3F-4C78-9EFB-5EA39326298C}"/>
              </a:ext>
            </a:extLst>
          </p:cNvPr>
          <p:cNvSpPr txBox="1"/>
          <p:nvPr/>
        </p:nvSpPr>
        <p:spPr>
          <a:xfrm>
            <a:off x="7063850" y="5073859"/>
            <a:ext cx="3484081" cy="1200329"/>
          </a:xfrm>
          <a:prstGeom prst="rect">
            <a:avLst/>
          </a:prstGeom>
          <a:noFill/>
        </p:spPr>
        <p:txBody>
          <a:bodyPr wrap="square" rtlCol="0">
            <a:spAutoFit/>
          </a:bodyPr>
          <a:lstStyle/>
          <a:p>
            <a:pPr marL="800082" lvl="1" indent="-342892">
              <a:lnSpc>
                <a:spcPct val="150000"/>
              </a:lnSpc>
              <a:buFont typeface="Wingdings" panose="05000000000000000000" pitchFamily="2" charset="2"/>
              <a:buChar char="Ø"/>
            </a:pPr>
            <a:r>
              <a:rPr lang="en-US" b="1" dirty="0"/>
              <a:t>Post once </a:t>
            </a:r>
          </a:p>
          <a:p>
            <a:pPr marL="800082" lvl="1" indent="-342892">
              <a:lnSpc>
                <a:spcPct val="150000"/>
              </a:lnSpc>
              <a:buFont typeface="Wingdings" panose="05000000000000000000" pitchFamily="2" charset="2"/>
              <a:buChar char="Ø"/>
            </a:pPr>
            <a:r>
              <a:rPr lang="en-US" b="1" dirty="0"/>
              <a:t>Use at least two methods</a:t>
            </a:r>
          </a:p>
          <a:p>
            <a:endParaRPr lang="en-US" dirty="0"/>
          </a:p>
        </p:txBody>
      </p:sp>
    </p:spTree>
    <p:extLst>
      <p:ext uri="{BB962C8B-B14F-4D97-AF65-F5344CB8AC3E}">
        <p14:creationId xmlns:p14="http://schemas.microsoft.com/office/powerpoint/2010/main" val="37189942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E4C6671B-C973-484E-85A6-814DBFD5B98F}"/>
              </a:ext>
            </a:extLst>
          </p:cNvPr>
          <p:cNvPicPr>
            <a:picLocks noChangeAspect="1"/>
          </p:cNvPicPr>
          <p:nvPr/>
        </p:nvPicPr>
        <p:blipFill>
          <a:blip r:embed="rId3"/>
          <a:stretch>
            <a:fillRect/>
          </a:stretch>
        </p:blipFill>
        <p:spPr>
          <a:xfrm>
            <a:off x="165735" y="103252"/>
            <a:ext cx="1197951" cy="769441"/>
          </a:xfrm>
          <a:prstGeom prst="rect">
            <a:avLst/>
          </a:prstGeom>
        </p:spPr>
      </p:pic>
      <p:sp>
        <p:nvSpPr>
          <p:cNvPr id="22" name="Content Placeholder 2">
            <a:extLst>
              <a:ext uri="{FF2B5EF4-FFF2-40B4-BE49-F238E27FC236}">
                <a16:creationId xmlns:a16="http://schemas.microsoft.com/office/drawing/2014/main" id="{6692D88A-F830-4AD1-B784-B6E2846E29FC}"/>
              </a:ext>
            </a:extLst>
          </p:cNvPr>
          <p:cNvSpPr txBox="1">
            <a:spLocks/>
          </p:cNvSpPr>
          <p:nvPr/>
        </p:nvSpPr>
        <p:spPr>
          <a:xfrm>
            <a:off x="764710" y="2208220"/>
            <a:ext cx="10241280" cy="1220780"/>
          </a:xfrm>
          <a:prstGeom prst="rect">
            <a:avLst/>
          </a:prstGeom>
        </p:spPr>
        <p:txBody>
          <a:bodyPr vert="horz" lIns="0" tIns="0" rIns="0" bIns="0" rtlCol="0" anchor="t">
            <a:normAutofit/>
          </a:bodyPr>
          <a:lstStyle>
            <a:lvl1pPr marL="228600" indent="-228600" algn="l" defTabSz="914400" rtl="0" eaLnBrk="1" latinLnBrk="0" hangingPunct="1">
              <a:lnSpc>
                <a:spcPct val="12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endParaRPr lang="en-US" sz="2800"/>
          </a:p>
        </p:txBody>
      </p:sp>
      <p:sp>
        <p:nvSpPr>
          <p:cNvPr id="2" name="Footer Placeholder 4">
            <a:extLst>
              <a:ext uri="{FF2B5EF4-FFF2-40B4-BE49-F238E27FC236}">
                <a16:creationId xmlns:a16="http://schemas.microsoft.com/office/drawing/2014/main" id="{3251371D-F30D-481E-9D15-E407F128E7C4}"/>
              </a:ext>
            </a:extLst>
          </p:cNvPr>
          <p:cNvSpPr>
            <a:spLocks noGrp="1"/>
          </p:cNvSpPr>
          <p:nvPr/>
        </p:nvSpPr>
        <p:spPr>
          <a:xfrm>
            <a:off x="0" y="6400800"/>
            <a:ext cx="4114800" cy="457200"/>
          </a:xfrm>
          <a:prstGeom prst="rect">
            <a:avLst/>
          </a:prstGeom>
        </p:spPr>
        <p:txBody>
          <a:bodyPr vert="horz" lIns="91440" tIns="45720" rIns="91440" bIns="45720" rtlCol="0" anchor="ctr"/>
          <a:lstStyle>
            <a:defPPr>
              <a:defRPr lang="en-US"/>
            </a:defPPr>
            <a:lvl1pPr marL="0" algn="l" defTabSz="914400" rtl="0" eaLnBrk="1" latinLnBrk="0" hangingPunct="1">
              <a:defRPr sz="900" b="1" kern="1200">
                <a:solidFill>
                  <a:schemeClr val="tx1"/>
                </a:solidFill>
                <a:latin typeface="+mj-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a:t>MI P-EBT 4.0 Reconsideration Training Guide 2022/2023 School Year</a:t>
            </a:r>
          </a:p>
        </p:txBody>
      </p:sp>
      <p:sp>
        <p:nvSpPr>
          <p:cNvPr id="3" name="Slide Number Placeholder 2">
            <a:extLst>
              <a:ext uri="{FF2B5EF4-FFF2-40B4-BE49-F238E27FC236}">
                <a16:creationId xmlns:a16="http://schemas.microsoft.com/office/drawing/2014/main" id="{C488F7CB-AC32-4880-95D4-2A44CD81F697}"/>
              </a:ext>
            </a:extLst>
          </p:cNvPr>
          <p:cNvSpPr>
            <a:spLocks noGrp="1"/>
          </p:cNvSpPr>
          <p:nvPr>
            <p:ph type="sldNum" sz="quarter" idx="12"/>
          </p:nvPr>
        </p:nvSpPr>
        <p:spPr/>
        <p:txBody>
          <a:bodyPr/>
          <a:lstStyle/>
          <a:p>
            <a:fld id="{C01389E6-C847-4AD0-B56D-D205B2EAB1EE}" type="slidenum">
              <a:rPr lang="en-US" smtClean="0"/>
              <a:t>5</a:t>
            </a:fld>
            <a:endParaRPr lang="en-US"/>
          </a:p>
        </p:txBody>
      </p:sp>
      <p:pic>
        <p:nvPicPr>
          <p:cNvPr id="19" name="Graphic 18" descr="Two speech bubbles">
            <a:extLst>
              <a:ext uri="{FF2B5EF4-FFF2-40B4-BE49-F238E27FC236}">
                <a16:creationId xmlns:a16="http://schemas.microsoft.com/office/drawing/2014/main" id="{A26E19AD-AC2E-4188-A6C0-1443FBE9D801}"/>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8819576" y="783166"/>
            <a:ext cx="3086432" cy="3086432"/>
          </a:xfrm>
          <a:prstGeom prst="rect">
            <a:avLst/>
          </a:prstGeom>
        </p:spPr>
      </p:pic>
      <p:pic>
        <p:nvPicPr>
          <p:cNvPr id="21" name="Graphic 20" descr="A flying paper airplane">
            <a:extLst>
              <a:ext uri="{FF2B5EF4-FFF2-40B4-BE49-F238E27FC236}">
                <a16:creationId xmlns:a16="http://schemas.microsoft.com/office/drawing/2014/main" id="{74236F0C-E7B8-4B97-8D94-84634A40DCF2}"/>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8950076" y="3829466"/>
            <a:ext cx="2620617" cy="2620617"/>
          </a:xfrm>
          <a:prstGeom prst="rect">
            <a:avLst/>
          </a:prstGeom>
        </p:spPr>
      </p:pic>
      <p:sp>
        <p:nvSpPr>
          <p:cNvPr id="7" name="Rectangle 6">
            <a:extLst>
              <a:ext uri="{FF2B5EF4-FFF2-40B4-BE49-F238E27FC236}">
                <a16:creationId xmlns:a16="http://schemas.microsoft.com/office/drawing/2014/main" id="{3E9E06A6-C6F5-4CDF-838C-5749EC551E1B}"/>
              </a:ext>
            </a:extLst>
          </p:cNvPr>
          <p:cNvSpPr/>
          <p:nvPr/>
        </p:nvSpPr>
        <p:spPr>
          <a:xfrm>
            <a:off x="2417575" y="368377"/>
            <a:ext cx="6935553" cy="707886"/>
          </a:xfrm>
          <a:prstGeom prst="rect">
            <a:avLst/>
          </a:prstGeom>
          <a:noFill/>
        </p:spPr>
        <p:txBody>
          <a:bodyPr wrap="none" lIns="91440" tIns="45720" rIns="91440" bIns="45720">
            <a:spAutoFit/>
          </a:bodyPr>
          <a:lstStyle/>
          <a:p>
            <a:pPr algn="ctr"/>
            <a:r>
              <a:rPr lang="en-US" sz="4000" b="1" dirty="0">
                <a:ln w="22225">
                  <a:solidFill>
                    <a:schemeClr val="accent2"/>
                  </a:solidFill>
                  <a:prstDash val="solid"/>
                </a:ln>
                <a:solidFill>
                  <a:schemeClr val="accent2">
                    <a:lumMod val="40000"/>
                    <a:lumOff val="60000"/>
                  </a:schemeClr>
                </a:solidFill>
              </a:rPr>
              <a:t>Suggested Notification Methods</a:t>
            </a:r>
          </a:p>
        </p:txBody>
      </p:sp>
      <p:graphicFrame>
        <p:nvGraphicFramePr>
          <p:cNvPr id="5" name="Table 4">
            <a:extLst>
              <a:ext uri="{FF2B5EF4-FFF2-40B4-BE49-F238E27FC236}">
                <a16:creationId xmlns:a16="http://schemas.microsoft.com/office/drawing/2014/main" id="{E1A320E3-CBC9-4A0A-9679-0B3C0264B3E3}"/>
              </a:ext>
            </a:extLst>
          </p:cNvPr>
          <p:cNvGraphicFramePr>
            <a:graphicFrameLocks noGrp="1"/>
          </p:cNvGraphicFramePr>
          <p:nvPr>
            <p:extLst>
              <p:ext uri="{D42A27DB-BD31-4B8C-83A1-F6EECF244321}">
                <p14:modId xmlns:p14="http://schemas.microsoft.com/office/powerpoint/2010/main" val="4061401669"/>
              </p:ext>
            </p:extLst>
          </p:nvPr>
        </p:nvGraphicFramePr>
        <p:xfrm>
          <a:off x="1023889" y="1779047"/>
          <a:ext cx="7536510" cy="3717580"/>
        </p:xfrm>
        <a:graphic>
          <a:graphicData uri="http://schemas.openxmlformats.org/drawingml/2006/table">
            <a:tbl>
              <a:tblPr firstRow="1" firstCol="1" bandRow="1"/>
              <a:tblGrid>
                <a:gridCol w="3768255">
                  <a:extLst>
                    <a:ext uri="{9D8B030D-6E8A-4147-A177-3AD203B41FA5}">
                      <a16:colId xmlns:a16="http://schemas.microsoft.com/office/drawing/2014/main" val="2033837999"/>
                    </a:ext>
                  </a:extLst>
                </a:gridCol>
                <a:gridCol w="3768255">
                  <a:extLst>
                    <a:ext uri="{9D8B030D-6E8A-4147-A177-3AD203B41FA5}">
                      <a16:colId xmlns:a16="http://schemas.microsoft.com/office/drawing/2014/main" val="1649383730"/>
                    </a:ext>
                  </a:extLst>
                </a:gridCol>
              </a:tblGrid>
              <a:tr h="619124">
                <a:tc>
                  <a:txBody>
                    <a:bodyPr/>
                    <a:lstStyle/>
                    <a:p>
                      <a:pPr marL="0" marR="0">
                        <a:lnSpc>
                          <a:spcPct val="107000"/>
                        </a:lnSpc>
                        <a:spcBef>
                          <a:spcPts val="0"/>
                        </a:spcBef>
                        <a:spcAft>
                          <a:spcPts val="0"/>
                        </a:spcAft>
                      </a:pPr>
                      <a:r>
                        <a:rPr lang="en-US" sz="1800">
                          <a:effectLst/>
                          <a:latin typeface="+mn-lt"/>
                          <a:ea typeface="Calibri" panose="020F0502020204030204" pitchFamily="34" charset="0"/>
                          <a:cs typeface="Times New Roman" panose="02020603050405020304" pitchFamily="18" charset="0"/>
                        </a:rPr>
                        <a:t>Website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800" dirty="0">
                          <a:effectLst/>
                          <a:latin typeface="+mn-lt"/>
                          <a:ea typeface="Calibri" panose="020F0502020204030204" pitchFamily="34" charset="0"/>
                          <a:cs typeface="Times New Roman" panose="02020603050405020304" pitchFamily="18" charset="0"/>
                        </a:rPr>
                        <a:t>Post the entire message on the building homepage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74351065"/>
                  </a:ext>
                </a:extLst>
              </a:tr>
              <a:tr h="522514">
                <a:tc>
                  <a:txBody>
                    <a:bodyPr/>
                    <a:lstStyle/>
                    <a:p>
                      <a:pPr marL="0" marR="0">
                        <a:lnSpc>
                          <a:spcPct val="107000"/>
                        </a:lnSpc>
                        <a:spcBef>
                          <a:spcPts val="0"/>
                        </a:spcBef>
                        <a:spcAft>
                          <a:spcPts val="0"/>
                        </a:spcAft>
                      </a:pPr>
                      <a:r>
                        <a:rPr lang="en-US" sz="1800">
                          <a:effectLst/>
                          <a:latin typeface="+mn-lt"/>
                          <a:ea typeface="Calibri" panose="020F0502020204030204" pitchFamily="34" charset="0"/>
                          <a:cs typeface="Times New Roman" panose="02020603050405020304" pitchFamily="18" charset="0"/>
                        </a:rPr>
                        <a:t>Facebook</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800" dirty="0">
                          <a:effectLst/>
                          <a:latin typeface="+mn-lt"/>
                          <a:ea typeface="Calibri" panose="020F0502020204030204" pitchFamily="34" charset="0"/>
                          <a:cs typeface="Times New Roman" panose="02020603050405020304" pitchFamily="18" charset="0"/>
                        </a:rPr>
                        <a:t>Share on your Facebook page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14550115"/>
                  </a:ext>
                </a:extLst>
              </a:tr>
              <a:tr h="522514">
                <a:tc>
                  <a:txBody>
                    <a:bodyPr/>
                    <a:lstStyle/>
                    <a:p>
                      <a:pPr marL="0" marR="0">
                        <a:lnSpc>
                          <a:spcPct val="107000"/>
                        </a:lnSpc>
                        <a:spcBef>
                          <a:spcPts val="0"/>
                        </a:spcBef>
                        <a:spcAft>
                          <a:spcPts val="0"/>
                        </a:spcAft>
                      </a:pPr>
                      <a:r>
                        <a:rPr lang="en-US" sz="1800" dirty="0">
                          <a:effectLst/>
                          <a:latin typeface="+mn-lt"/>
                          <a:ea typeface="Calibri" panose="020F0502020204030204" pitchFamily="34" charset="0"/>
                          <a:cs typeface="Times New Roman" panose="02020603050405020304" pitchFamily="18" charset="0"/>
                        </a:rPr>
                        <a:t>Twitter</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800" dirty="0">
                          <a:effectLst/>
                          <a:latin typeface="+mn-lt"/>
                          <a:ea typeface="Calibri" panose="020F0502020204030204" pitchFamily="34" charset="0"/>
                          <a:cs typeface="Times New Roman" panose="02020603050405020304" pitchFamily="18" charset="0"/>
                        </a:rPr>
                        <a:t>Post on your Twitter page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48850626"/>
                  </a:ext>
                </a:extLst>
              </a:tr>
              <a:tr h="436074">
                <a:tc>
                  <a:txBody>
                    <a:bodyPr/>
                    <a:lstStyle/>
                    <a:p>
                      <a:pPr marL="0" marR="0">
                        <a:lnSpc>
                          <a:spcPct val="107000"/>
                        </a:lnSpc>
                        <a:spcBef>
                          <a:spcPts val="0"/>
                        </a:spcBef>
                        <a:spcAft>
                          <a:spcPts val="0"/>
                        </a:spcAft>
                      </a:pPr>
                      <a:r>
                        <a:rPr lang="en-US" sz="1800">
                          <a:effectLst/>
                          <a:latin typeface="+mn-lt"/>
                          <a:ea typeface="Calibri" panose="020F0502020204030204" pitchFamily="34" charset="0"/>
                          <a:cs typeface="Times New Roman" panose="02020603050405020304" pitchFamily="18" charset="0"/>
                        </a:rPr>
                        <a:t>Building Newsletters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800" dirty="0">
                          <a:effectLst/>
                          <a:latin typeface="+mn-lt"/>
                          <a:ea typeface="Calibri" panose="020F0502020204030204" pitchFamily="34" charset="0"/>
                          <a:cs typeface="Times New Roman" panose="02020603050405020304" pitchFamily="18" charset="0"/>
                        </a:rPr>
                        <a:t>Send information via your E-newsletter</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39553808"/>
                  </a:ext>
                </a:extLst>
              </a:tr>
              <a:tr h="572326">
                <a:tc>
                  <a:txBody>
                    <a:bodyPr/>
                    <a:lstStyle/>
                    <a:p>
                      <a:pPr marL="0" marR="0">
                        <a:lnSpc>
                          <a:spcPct val="107000"/>
                        </a:lnSpc>
                        <a:spcBef>
                          <a:spcPts val="0"/>
                        </a:spcBef>
                        <a:spcAft>
                          <a:spcPts val="0"/>
                        </a:spcAft>
                      </a:pPr>
                      <a:r>
                        <a:rPr lang="en-US" sz="1800">
                          <a:effectLst/>
                          <a:latin typeface="+mn-lt"/>
                          <a:ea typeface="Calibri" panose="020F0502020204030204" pitchFamily="34" charset="0"/>
                          <a:cs typeface="Times New Roman" panose="02020603050405020304" pitchFamily="18" charset="0"/>
                        </a:rPr>
                        <a:t>Parent Notification System</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800" dirty="0">
                          <a:effectLst/>
                          <a:latin typeface="+mn-lt"/>
                          <a:ea typeface="Calibri" panose="020F0502020204030204" pitchFamily="34" charset="0"/>
                          <a:cs typeface="Times New Roman" panose="02020603050405020304" pitchFamily="18" charset="0"/>
                        </a:rPr>
                        <a:t>Send an e-mail to all building parents or robocall</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7378337"/>
                  </a:ext>
                </a:extLst>
              </a:tr>
              <a:tr h="522514">
                <a:tc>
                  <a:txBody>
                    <a:bodyPr/>
                    <a:lstStyle/>
                    <a:p>
                      <a:pPr marL="0" marR="0">
                        <a:lnSpc>
                          <a:spcPct val="107000"/>
                        </a:lnSpc>
                        <a:spcBef>
                          <a:spcPts val="0"/>
                        </a:spcBef>
                        <a:spcAft>
                          <a:spcPts val="0"/>
                        </a:spcAft>
                      </a:pPr>
                      <a:r>
                        <a:rPr lang="en-US" sz="1800" dirty="0">
                          <a:effectLst/>
                          <a:latin typeface="+mn-lt"/>
                          <a:ea typeface="Calibri" panose="020F0502020204030204" pitchFamily="34" charset="0"/>
                          <a:cs typeface="Times New Roman" panose="02020603050405020304" pitchFamily="18" charset="0"/>
                        </a:rPr>
                        <a:t>Printed postcard/flyer</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800" dirty="0">
                          <a:effectLst/>
                          <a:latin typeface="+mn-lt"/>
                          <a:ea typeface="Calibri" panose="020F0502020204030204" pitchFamily="34" charset="0"/>
                          <a:cs typeface="Times New Roman" panose="02020603050405020304" pitchFamily="18" charset="0"/>
                        </a:rPr>
                        <a:t>Distribute to parents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32195669"/>
                  </a:ext>
                </a:extLst>
              </a:tr>
              <a:tr h="522514">
                <a:tc>
                  <a:txBody>
                    <a:bodyPr/>
                    <a:lstStyle/>
                    <a:p>
                      <a:pPr marL="0" marR="0">
                        <a:lnSpc>
                          <a:spcPct val="107000"/>
                        </a:lnSpc>
                        <a:spcBef>
                          <a:spcPts val="0"/>
                        </a:spcBef>
                        <a:spcAft>
                          <a:spcPts val="0"/>
                        </a:spcAft>
                      </a:pPr>
                      <a:r>
                        <a:rPr lang="en-US" sz="1800" dirty="0">
                          <a:effectLst/>
                          <a:latin typeface="+mn-lt"/>
                          <a:ea typeface="Calibri" panose="020F0502020204030204" pitchFamily="34" charset="0"/>
                          <a:cs typeface="Times New Roman" panose="02020603050405020304" pitchFamily="18" charset="0"/>
                        </a:rPr>
                        <a:t>Building Posting</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800" dirty="0">
                          <a:effectLst/>
                          <a:latin typeface="+mn-lt"/>
                          <a:ea typeface="Calibri" panose="020F0502020204030204" pitchFamily="34" charset="0"/>
                          <a:cs typeface="Times New Roman" panose="02020603050405020304" pitchFamily="18" charset="0"/>
                        </a:rPr>
                        <a:t>Post on entrance doors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65975406"/>
                  </a:ext>
                </a:extLst>
              </a:tr>
            </a:tbl>
          </a:graphicData>
        </a:graphic>
      </p:graphicFrame>
    </p:spTree>
    <p:extLst>
      <p:ext uri="{BB962C8B-B14F-4D97-AF65-F5344CB8AC3E}">
        <p14:creationId xmlns:p14="http://schemas.microsoft.com/office/powerpoint/2010/main" val="30595796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A111E3-111C-47CE-928C-B134EF928066}"/>
              </a:ext>
            </a:extLst>
          </p:cNvPr>
          <p:cNvSpPr>
            <a:spLocks noGrp="1"/>
          </p:cNvSpPr>
          <p:nvPr>
            <p:ph type="title"/>
          </p:nvPr>
        </p:nvSpPr>
        <p:spPr>
          <a:xfrm>
            <a:off x="1714789" y="180630"/>
            <a:ext cx="9685194" cy="1234440"/>
          </a:xfrm>
        </p:spPr>
        <p:txBody>
          <a:bodyPr>
            <a:normAutofit fontScale="90000"/>
          </a:bodyPr>
          <a:lstStyle/>
          <a:p>
            <a:pPr algn="ctr"/>
            <a:r>
              <a:rPr lang="en-US" sz="4000" cap="none" spc="0" dirty="0">
                <a:ln w="22225">
                  <a:solidFill>
                    <a:schemeClr val="accent2"/>
                  </a:solidFill>
                  <a:prstDash val="solid"/>
                </a:ln>
                <a:solidFill>
                  <a:schemeClr val="accent1">
                    <a:lumMod val="40000"/>
                    <a:lumOff val="60000"/>
                  </a:schemeClr>
                </a:solidFill>
              </a:rPr>
              <a:t>P-EBT Student Exception Announcement Activities</a:t>
            </a:r>
            <a:br>
              <a:rPr lang="en-US" sz="2800" cap="none" spc="0" dirty="0">
                <a:ln w="22225">
                  <a:solidFill>
                    <a:schemeClr val="accent2"/>
                  </a:solidFill>
                  <a:prstDash val="solid"/>
                </a:ln>
              </a:rPr>
            </a:br>
            <a:endParaRPr lang="en-US" dirty="0"/>
          </a:p>
        </p:txBody>
      </p:sp>
      <p:sp>
        <p:nvSpPr>
          <p:cNvPr id="5" name="Slide Number Placeholder 4">
            <a:extLst>
              <a:ext uri="{FF2B5EF4-FFF2-40B4-BE49-F238E27FC236}">
                <a16:creationId xmlns:a16="http://schemas.microsoft.com/office/drawing/2014/main" id="{F4FE7528-4F4F-4DC3-B578-F7F7A64D9AB8}"/>
              </a:ext>
            </a:extLst>
          </p:cNvPr>
          <p:cNvSpPr>
            <a:spLocks noGrp="1"/>
          </p:cNvSpPr>
          <p:nvPr>
            <p:ph type="sldNum" sz="quarter" idx="12"/>
          </p:nvPr>
        </p:nvSpPr>
        <p:spPr/>
        <p:txBody>
          <a:bodyPr/>
          <a:lstStyle/>
          <a:p>
            <a:fld id="{C01389E6-C847-4AD0-B56D-D205B2EAB1EE}" type="slidenum">
              <a:rPr lang="en-US" smtClean="0"/>
              <a:t>6</a:t>
            </a:fld>
            <a:endParaRPr lang="en-US"/>
          </a:p>
        </p:txBody>
      </p:sp>
      <p:pic>
        <p:nvPicPr>
          <p:cNvPr id="6" name="Picture 5">
            <a:extLst>
              <a:ext uri="{FF2B5EF4-FFF2-40B4-BE49-F238E27FC236}">
                <a16:creationId xmlns:a16="http://schemas.microsoft.com/office/drawing/2014/main" id="{BBC56ED7-B253-4A6B-BA62-62623812D896}"/>
              </a:ext>
            </a:extLst>
          </p:cNvPr>
          <p:cNvPicPr>
            <a:picLocks noChangeAspect="1"/>
          </p:cNvPicPr>
          <p:nvPr/>
        </p:nvPicPr>
        <p:blipFill>
          <a:blip r:embed="rId3"/>
          <a:stretch>
            <a:fillRect/>
          </a:stretch>
        </p:blipFill>
        <p:spPr>
          <a:xfrm>
            <a:off x="165735" y="103252"/>
            <a:ext cx="1197951" cy="769441"/>
          </a:xfrm>
          <a:prstGeom prst="rect">
            <a:avLst/>
          </a:prstGeom>
        </p:spPr>
      </p:pic>
      <p:sp>
        <p:nvSpPr>
          <p:cNvPr id="7" name="Footer Placeholder 3">
            <a:extLst>
              <a:ext uri="{FF2B5EF4-FFF2-40B4-BE49-F238E27FC236}">
                <a16:creationId xmlns:a16="http://schemas.microsoft.com/office/drawing/2014/main" id="{48012F78-C837-4CA2-ADF4-A1E7AC39E1EE}"/>
              </a:ext>
            </a:extLst>
          </p:cNvPr>
          <p:cNvSpPr txBox="1">
            <a:spLocks/>
          </p:cNvSpPr>
          <p:nvPr/>
        </p:nvSpPr>
        <p:spPr>
          <a:xfrm>
            <a:off x="0" y="6409944"/>
            <a:ext cx="4114800" cy="457200"/>
          </a:xfrm>
          <a:prstGeom prst="rect">
            <a:avLst/>
          </a:prstGeom>
        </p:spPr>
        <p:txBody>
          <a:bodyPr vert="horz" lIns="91440" tIns="45720" rIns="91440" bIns="45720" rtlCol="0" anchor="ctr"/>
          <a:lstStyle>
            <a:defPPr>
              <a:defRPr lang="en-US"/>
            </a:defPPr>
            <a:lvl1pPr marL="0" algn="l" defTabSz="914400" rtl="0" eaLnBrk="1" latinLnBrk="0" hangingPunct="1">
              <a:defRPr sz="900" b="1" kern="1200">
                <a:solidFill>
                  <a:schemeClr val="tx1"/>
                </a:solidFill>
                <a:latin typeface="+mj-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a:t>MI P-EBT 4.0 Reconsideration Training Guide 2022/2023 School Year</a:t>
            </a:r>
          </a:p>
        </p:txBody>
      </p:sp>
      <p:sp>
        <p:nvSpPr>
          <p:cNvPr id="3" name="TextBox 2">
            <a:extLst>
              <a:ext uri="{FF2B5EF4-FFF2-40B4-BE49-F238E27FC236}">
                <a16:creationId xmlns:a16="http://schemas.microsoft.com/office/drawing/2014/main" id="{B5D8BBAB-4B65-4563-B4DC-0078BF53479F}"/>
              </a:ext>
            </a:extLst>
          </p:cNvPr>
          <p:cNvSpPr txBox="1"/>
          <p:nvPr/>
        </p:nvSpPr>
        <p:spPr>
          <a:xfrm>
            <a:off x="442572" y="1303022"/>
            <a:ext cx="11642194" cy="3447098"/>
          </a:xfrm>
          <a:prstGeom prst="rect">
            <a:avLst/>
          </a:prstGeom>
          <a:noFill/>
        </p:spPr>
        <p:txBody>
          <a:bodyPr wrap="square" rtlCol="0">
            <a:spAutoFit/>
          </a:bodyPr>
          <a:lstStyle/>
          <a:p>
            <a:r>
              <a:rPr lang="en-US" sz="2300" dirty="0">
                <a:solidFill>
                  <a:srgbClr val="E4580A"/>
                </a:solidFill>
              </a:rPr>
              <a:t>For months that a school reported primarily in-person, a parent/guardian has the option to request an individual review of their student’s circumstances. This process is called a reconsideration.</a:t>
            </a:r>
          </a:p>
          <a:p>
            <a:endParaRPr lang="en-US" sz="2300" dirty="0"/>
          </a:p>
          <a:p>
            <a:r>
              <a:rPr lang="en-US" sz="2200" dirty="0"/>
              <a:t>Example - Building began the 2022/2023 school year on Sept 7 with fully in-person learning. With news of COVID 19 cases increasing, one student opted to learn fully remote beginning Sept 17:</a:t>
            </a:r>
          </a:p>
          <a:p>
            <a:endParaRPr lang="en-US" sz="2300" dirty="0"/>
          </a:p>
          <a:p>
            <a:pPr marL="342892" indent="-342892">
              <a:buFont typeface="Arial" panose="020B0604020202020204" pitchFamily="34" charset="0"/>
              <a:buChar char="•"/>
            </a:pPr>
            <a:r>
              <a:rPr lang="en-US" sz="2300" dirty="0"/>
              <a:t>Building reports primarily in-person modality for September</a:t>
            </a:r>
          </a:p>
          <a:p>
            <a:endParaRPr lang="en-US" dirty="0"/>
          </a:p>
          <a:p>
            <a:endParaRPr lang="en-US" dirty="0"/>
          </a:p>
        </p:txBody>
      </p:sp>
      <p:graphicFrame>
        <p:nvGraphicFramePr>
          <p:cNvPr id="8" name="Diagram 7">
            <a:extLst>
              <a:ext uri="{FF2B5EF4-FFF2-40B4-BE49-F238E27FC236}">
                <a16:creationId xmlns:a16="http://schemas.microsoft.com/office/drawing/2014/main" id="{0A8C34FE-1859-4629-9DBE-47F21F4F5334}"/>
              </a:ext>
            </a:extLst>
          </p:cNvPr>
          <p:cNvGraphicFramePr/>
          <p:nvPr>
            <p:extLst>
              <p:ext uri="{D42A27DB-BD31-4B8C-83A1-F6EECF244321}">
                <p14:modId xmlns:p14="http://schemas.microsoft.com/office/powerpoint/2010/main" val="3822161847"/>
              </p:ext>
            </p:extLst>
          </p:nvPr>
        </p:nvGraphicFramePr>
        <p:xfrm>
          <a:off x="214469" y="4192345"/>
          <a:ext cx="11534961" cy="2217599"/>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40242220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E4C6671B-C973-484E-85A6-814DBFD5B98F}"/>
              </a:ext>
            </a:extLst>
          </p:cNvPr>
          <p:cNvPicPr>
            <a:picLocks noChangeAspect="1"/>
          </p:cNvPicPr>
          <p:nvPr/>
        </p:nvPicPr>
        <p:blipFill>
          <a:blip r:embed="rId3"/>
          <a:stretch>
            <a:fillRect/>
          </a:stretch>
        </p:blipFill>
        <p:spPr>
          <a:xfrm>
            <a:off x="165735" y="103252"/>
            <a:ext cx="1197951" cy="769441"/>
          </a:xfrm>
          <a:prstGeom prst="rect">
            <a:avLst/>
          </a:prstGeom>
        </p:spPr>
      </p:pic>
      <p:sp>
        <p:nvSpPr>
          <p:cNvPr id="5" name="Footer Placeholder 4">
            <a:extLst>
              <a:ext uri="{FF2B5EF4-FFF2-40B4-BE49-F238E27FC236}">
                <a16:creationId xmlns:a16="http://schemas.microsoft.com/office/drawing/2014/main" id="{682430F4-7BDB-4E96-8109-968C062BFF89}"/>
              </a:ext>
            </a:extLst>
          </p:cNvPr>
          <p:cNvSpPr>
            <a:spLocks noGrp="1"/>
          </p:cNvSpPr>
          <p:nvPr/>
        </p:nvSpPr>
        <p:spPr>
          <a:xfrm>
            <a:off x="0" y="6400800"/>
            <a:ext cx="4114800" cy="457200"/>
          </a:xfrm>
          <a:prstGeom prst="rect">
            <a:avLst/>
          </a:prstGeom>
        </p:spPr>
        <p:txBody>
          <a:bodyPr vert="horz" lIns="91440" tIns="45720" rIns="91440" bIns="45720" rtlCol="0" anchor="ctr"/>
          <a:lstStyle>
            <a:defPPr>
              <a:defRPr lang="en-US"/>
            </a:defPPr>
            <a:lvl1pPr marL="0" algn="l" defTabSz="914400" rtl="0" eaLnBrk="1" latinLnBrk="0" hangingPunct="1">
              <a:defRPr sz="900" b="1" kern="1200">
                <a:solidFill>
                  <a:schemeClr val="tx1"/>
                </a:solidFill>
                <a:latin typeface="+mj-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a:t>MI P-EBT 4.0 Reconsideration Training Guide 2022/2023 School Year</a:t>
            </a:r>
          </a:p>
        </p:txBody>
      </p:sp>
      <p:sp>
        <p:nvSpPr>
          <p:cNvPr id="2" name="Slide Number Placeholder 1">
            <a:extLst>
              <a:ext uri="{FF2B5EF4-FFF2-40B4-BE49-F238E27FC236}">
                <a16:creationId xmlns:a16="http://schemas.microsoft.com/office/drawing/2014/main" id="{C4D56C84-A3E2-4475-8D43-D4B45CAE0E3A}"/>
              </a:ext>
            </a:extLst>
          </p:cNvPr>
          <p:cNvSpPr>
            <a:spLocks noGrp="1"/>
          </p:cNvSpPr>
          <p:nvPr>
            <p:ph type="sldNum" sz="quarter" idx="12"/>
          </p:nvPr>
        </p:nvSpPr>
        <p:spPr/>
        <p:txBody>
          <a:bodyPr/>
          <a:lstStyle/>
          <a:p>
            <a:fld id="{C01389E6-C847-4AD0-B56D-D205B2EAB1EE}" type="slidenum">
              <a:rPr lang="en-US" smtClean="0"/>
              <a:t>7</a:t>
            </a:fld>
            <a:endParaRPr lang="en-US"/>
          </a:p>
        </p:txBody>
      </p:sp>
      <p:sp>
        <p:nvSpPr>
          <p:cNvPr id="13" name="Rectangle 12">
            <a:extLst>
              <a:ext uri="{FF2B5EF4-FFF2-40B4-BE49-F238E27FC236}">
                <a16:creationId xmlns:a16="http://schemas.microsoft.com/office/drawing/2014/main" id="{00979799-1136-4FC4-874C-9DF0B3C813C1}"/>
              </a:ext>
            </a:extLst>
          </p:cNvPr>
          <p:cNvSpPr/>
          <p:nvPr/>
        </p:nvSpPr>
        <p:spPr>
          <a:xfrm>
            <a:off x="4880048" y="807852"/>
            <a:ext cx="7253717" cy="584775"/>
          </a:xfrm>
          <a:prstGeom prst="rect">
            <a:avLst/>
          </a:prstGeom>
          <a:noFill/>
        </p:spPr>
        <p:txBody>
          <a:bodyPr wrap="none" lIns="91440" tIns="45720" rIns="91440" bIns="45720">
            <a:spAutoFit/>
          </a:bodyPr>
          <a:lstStyle/>
          <a:p>
            <a:pPr algn="ctr"/>
            <a:r>
              <a:rPr lang="en-US" sz="3200" b="1" dirty="0">
                <a:ln w="22225">
                  <a:solidFill>
                    <a:schemeClr val="accent2"/>
                  </a:solidFill>
                  <a:prstDash val="solid"/>
                </a:ln>
                <a:solidFill>
                  <a:schemeClr val="accent2">
                    <a:lumMod val="40000"/>
                    <a:lumOff val="60000"/>
                  </a:schemeClr>
                </a:solidFill>
              </a:rPr>
              <a:t>Sample Student Exception Announcement</a:t>
            </a:r>
          </a:p>
        </p:txBody>
      </p:sp>
      <p:cxnSp>
        <p:nvCxnSpPr>
          <p:cNvPr id="11" name="Straight Arrow Connector 10">
            <a:extLst>
              <a:ext uri="{FF2B5EF4-FFF2-40B4-BE49-F238E27FC236}">
                <a16:creationId xmlns:a16="http://schemas.microsoft.com/office/drawing/2014/main" id="{60520C0A-03B9-447C-91F0-63A025CA0D20}"/>
              </a:ext>
            </a:extLst>
          </p:cNvPr>
          <p:cNvCxnSpPr>
            <a:cxnSpLocks/>
          </p:cNvCxnSpPr>
          <p:nvPr/>
        </p:nvCxnSpPr>
        <p:spPr>
          <a:xfrm flipV="1">
            <a:off x="4912013" y="3323063"/>
            <a:ext cx="2375880" cy="1045391"/>
          </a:xfrm>
          <a:prstGeom prst="straightConnector1">
            <a:avLst/>
          </a:prstGeom>
          <a:ln>
            <a:tailEnd type="triangle"/>
          </a:ln>
        </p:spPr>
        <p:style>
          <a:lnRef idx="1">
            <a:schemeClr val="accent6"/>
          </a:lnRef>
          <a:fillRef idx="0">
            <a:schemeClr val="accent6"/>
          </a:fillRef>
          <a:effectRef idx="0">
            <a:schemeClr val="accent6"/>
          </a:effectRef>
          <a:fontRef idx="minor">
            <a:schemeClr val="tx1"/>
          </a:fontRef>
        </p:style>
      </p:cxnSp>
      <p:sp>
        <p:nvSpPr>
          <p:cNvPr id="6" name="TextBox 5">
            <a:extLst>
              <a:ext uri="{FF2B5EF4-FFF2-40B4-BE49-F238E27FC236}">
                <a16:creationId xmlns:a16="http://schemas.microsoft.com/office/drawing/2014/main" id="{44E3A79F-5102-456E-BCB9-A3FB08AA88D1}"/>
              </a:ext>
            </a:extLst>
          </p:cNvPr>
          <p:cNvSpPr txBox="1"/>
          <p:nvPr/>
        </p:nvSpPr>
        <p:spPr>
          <a:xfrm>
            <a:off x="5761266" y="4472141"/>
            <a:ext cx="5288055" cy="1200329"/>
          </a:xfrm>
          <a:prstGeom prst="rect">
            <a:avLst/>
          </a:prstGeom>
          <a:noFill/>
        </p:spPr>
        <p:txBody>
          <a:bodyPr wrap="square" rtlCol="0">
            <a:spAutoFit/>
          </a:bodyPr>
          <a:lstStyle/>
          <a:p>
            <a:r>
              <a:rPr lang="en-US" dirty="0"/>
              <a:t>Note: Notice is only sent to parent/guardian once for each issuance period. Specific months the student can request reconsideration will be at the bottom of the notice.</a:t>
            </a:r>
          </a:p>
        </p:txBody>
      </p:sp>
      <p:pic>
        <p:nvPicPr>
          <p:cNvPr id="8" name="Picture 7">
            <a:extLst>
              <a:ext uri="{FF2B5EF4-FFF2-40B4-BE49-F238E27FC236}">
                <a16:creationId xmlns:a16="http://schemas.microsoft.com/office/drawing/2014/main" id="{E1D53E5C-D690-4B82-9568-1482090039E6}"/>
              </a:ext>
            </a:extLst>
          </p:cNvPr>
          <p:cNvPicPr>
            <a:picLocks noChangeAspect="1"/>
          </p:cNvPicPr>
          <p:nvPr/>
        </p:nvPicPr>
        <p:blipFill>
          <a:blip r:embed="rId4"/>
          <a:stretch>
            <a:fillRect/>
          </a:stretch>
        </p:blipFill>
        <p:spPr>
          <a:xfrm>
            <a:off x="285808" y="807852"/>
            <a:ext cx="4344105" cy="5539795"/>
          </a:xfrm>
          <a:prstGeom prst="rect">
            <a:avLst/>
          </a:prstGeom>
        </p:spPr>
      </p:pic>
      <p:pic>
        <p:nvPicPr>
          <p:cNvPr id="15" name="Picture 14">
            <a:extLst>
              <a:ext uri="{FF2B5EF4-FFF2-40B4-BE49-F238E27FC236}">
                <a16:creationId xmlns:a16="http://schemas.microsoft.com/office/drawing/2014/main" id="{A546E1F8-42DE-4984-8313-9CA1B41BB8CD}"/>
              </a:ext>
            </a:extLst>
          </p:cNvPr>
          <p:cNvPicPr>
            <a:picLocks noChangeAspect="1"/>
          </p:cNvPicPr>
          <p:nvPr/>
        </p:nvPicPr>
        <p:blipFill>
          <a:blip r:embed="rId5"/>
          <a:stretch>
            <a:fillRect/>
          </a:stretch>
        </p:blipFill>
        <p:spPr>
          <a:xfrm>
            <a:off x="5761266" y="1607127"/>
            <a:ext cx="5460916" cy="1542473"/>
          </a:xfrm>
          <a:prstGeom prst="rect">
            <a:avLst/>
          </a:prstGeom>
        </p:spPr>
      </p:pic>
    </p:spTree>
    <p:extLst>
      <p:ext uri="{BB962C8B-B14F-4D97-AF65-F5344CB8AC3E}">
        <p14:creationId xmlns:p14="http://schemas.microsoft.com/office/powerpoint/2010/main" val="14230782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8BEAC55E-FD3E-4A90-B4E2-D197D80383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282DCAD1-D7F2-4CA8-960C-526B7DB37A8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0" y="6408741"/>
            <a:ext cx="12192000" cy="449256"/>
          </a:xfrm>
          <a:prstGeom prst="rect">
            <a:avLst/>
          </a:prstGeom>
          <a:gradFill>
            <a:gsLst>
              <a:gs pos="14000">
                <a:schemeClr val="accent4">
                  <a:alpha val="28000"/>
                </a:schemeClr>
              </a:gs>
              <a:gs pos="100000">
                <a:schemeClr val="accent5">
                  <a:alpha val="85000"/>
                </a:schemeClr>
              </a:gs>
            </a:gsLst>
            <a:lin ang="9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0009AC7F-1347-41C8-8BEB-47473A21A6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038600" y="6408316"/>
            <a:ext cx="8153398" cy="449684"/>
          </a:xfrm>
          <a:prstGeom prst="rect">
            <a:avLst/>
          </a:prstGeom>
          <a:gradFill>
            <a:gsLst>
              <a:gs pos="9000">
                <a:schemeClr val="accent2">
                  <a:lumMod val="60000"/>
                  <a:lumOff val="40000"/>
                  <a:alpha val="68000"/>
                </a:schemeClr>
              </a:gs>
              <a:gs pos="99000">
                <a:schemeClr val="accent2"/>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Slide Number Placeholder 4">
            <a:extLst>
              <a:ext uri="{FF2B5EF4-FFF2-40B4-BE49-F238E27FC236}">
                <a16:creationId xmlns:a16="http://schemas.microsoft.com/office/drawing/2014/main" id="{3D36A4D4-5BD3-48D2-BA4E-31EA0C388843}"/>
              </a:ext>
            </a:extLst>
          </p:cNvPr>
          <p:cNvSpPr>
            <a:spLocks noGrp="1"/>
          </p:cNvSpPr>
          <p:nvPr>
            <p:ph type="sldNum" sz="quarter" idx="12"/>
          </p:nvPr>
        </p:nvSpPr>
        <p:spPr>
          <a:xfrm>
            <a:off x="11669679" y="6408742"/>
            <a:ext cx="438652" cy="448830"/>
          </a:xfrm>
        </p:spPr>
        <p:txBody>
          <a:bodyPr>
            <a:normAutofit/>
          </a:bodyPr>
          <a:lstStyle/>
          <a:p>
            <a:pPr>
              <a:spcAft>
                <a:spcPts val="600"/>
              </a:spcAft>
            </a:pPr>
            <a:fld id="{C01389E6-C847-4AD0-B56D-D205B2EAB1EE}" type="slidenum">
              <a:rPr lang="en-US" smtClean="0"/>
              <a:pPr>
                <a:spcAft>
                  <a:spcPts val="600"/>
                </a:spcAft>
              </a:pPr>
              <a:t>8</a:t>
            </a:fld>
            <a:endParaRPr lang="en-US"/>
          </a:p>
        </p:txBody>
      </p:sp>
      <p:pic>
        <p:nvPicPr>
          <p:cNvPr id="7" name="Picture 6">
            <a:extLst>
              <a:ext uri="{FF2B5EF4-FFF2-40B4-BE49-F238E27FC236}">
                <a16:creationId xmlns:a16="http://schemas.microsoft.com/office/drawing/2014/main" id="{63D123AA-691E-4026-ADBD-F714E37BB580}"/>
              </a:ext>
            </a:extLst>
          </p:cNvPr>
          <p:cNvPicPr>
            <a:picLocks noChangeAspect="1"/>
          </p:cNvPicPr>
          <p:nvPr/>
        </p:nvPicPr>
        <p:blipFill>
          <a:blip r:embed="rId3"/>
          <a:stretch>
            <a:fillRect/>
          </a:stretch>
        </p:blipFill>
        <p:spPr>
          <a:xfrm>
            <a:off x="165735" y="103252"/>
            <a:ext cx="1197951" cy="769441"/>
          </a:xfrm>
          <a:prstGeom prst="rect">
            <a:avLst/>
          </a:prstGeom>
        </p:spPr>
      </p:pic>
      <p:sp>
        <p:nvSpPr>
          <p:cNvPr id="2" name="Footer Placeholder 4">
            <a:extLst>
              <a:ext uri="{FF2B5EF4-FFF2-40B4-BE49-F238E27FC236}">
                <a16:creationId xmlns:a16="http://schemas.microsoft.com/office/drawing/2014/main" id="{EC9A2B49-8C6B-489C-92CE-229A3206770E}"/>
              </a:ext>
            </a:extLst>
          </p:cNvPr>
          <p:cNvSpPr>
            <a:spLocks noGrp="1"/>
          </p:cNvSpPr>
          <p:nvPr/>
        </p:nvSpPr>
        <p:spPr>
          <a:xfrm>
            <a:off x="0" y="6400800"/>
            <a:ext cx="4114800" cy="457200"/>
          </a:xfrm>
          <a:prstGeom prst="rect">
            <a:avLst/>
          </a:prstGeom>
        </p:spPr>
        <p:txBody>
          <a:bodyPr vert="horz" lIns="91440" tIns="45720" rIns="91440" bIns="45720" rtlCol="0" anchor="ctr"/>
          <a:lstStyle>
            <a:defPPr>
              <a:defRPr lang="en-US"/>
            </a:defPPr>
            <a:lvl1pPr marL="0" algn="l" defTabSz="914400" rtl="0" eaLnBrk="1" latinLnBrk="0" hangingPunct="1">
              <a:defRPr sz="900" b="1" kern="1200">
                <a:solidFill>
                  <a:schemeClr val="tx1"/>
                </a:solidFill>
                <a:latin typeface="+mj-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a:t>MI P-EBT 4.0 Reconsideration Training Guide 2022/2023 School Year</a:t>
            </a:r>
          </a:p>
        </p:txBody>
      </p:sp>
      <p:sp>
        <p:nvSpPr>
          <p:cNvPr id="4" name="Rectangle 3">
            <a:extLst>
              <a:ext uri="{FF2B5EF4-FFF2-40B4-BE49-F238E27FC236}">
                <a16:creationId xmlns:a16="http://schemas.microsoft.com/office/drawing/2014/main" id="{015A919F-E07D-4D80-85C0-EE1FE2266521}"/>
              </a:ext>
            </a:extLst>
          </p:cNvPr>
          <p:cNvSpPr/>
          <p:nvPr/>
        </p:nvSpPr>
        <p:spPr>
          <a:xfrm>
            <a:off x="3124353" y="84389"/>
            <a:ext cx="5943294" cy="707886"/>
          </a:xfrm>
          <a:prstGeom prst="rect">
            <a:avLst/>
          </a:prstGeom>
          <a:noFill/>
        </p:spPr>
        <p:txBody>
          <a:bodyPr wrap="none" lIns="91440" tIns="45720" rIns="91440" bIns="45720">
            <a:spAutoFit/>
          </a:bodyPr>
          <a:lstStyle/>
          <a:p>
            <a:pPr algn="ctr"/>
            <a:r>
              <a:rPr lang="en-US" sz="4000" b="1" dirty="0">
                <a:ln w="22225">
                  <a:solidFill>
                    <a:schemeClr val="accent2"/>
                  </a:solidFill>
                  <a:prstDash val="solid"/>
                </a:ln>
                <a:solidFill>
                  <a:schemeClr val="accent2">
                    <a:lumMod val="40000"/>
                    <a:lumOff val="60000"/>
                  </a:schemeClr>
                </a:solidFill>
              </a:rPr>
              <a:t>Guiding parents/guardians</a:t>
            </a:r>
          </a:p>
        </p:txBody>
      </p:sp>
      <p:sp>
        <p:nvSpPr>
          <p:cNvPr id="13" name="TextBox 12">
            <a:extLst>
              <a:ext uri="{FF2B5EF4-FFF2-40B4-BE49-F238E27FC236}">
                <a16:creationId xmlns:a16="http://schemas.microsoft.com/office/drawing/2014/main" id="{D9F46318-F22C-4A15-B9AE-0BD10F045FDE}"/>
              </a:ext>
            </a:extLst>
          </p:cNvPr>
          <p:cNvSpPr txBox="1"/>
          <p:nvPr/>
        </p:nvSpPr>
        <p:spPr>
          <a:xfrm>
            <a:off x="1524000" y="1642090"/>
            <a:ext cx="6814930" cy="3693319"/>
          </a:xfrm>
          <a:prstGeom prst="rect">
            <a:avLst/>
          </a:prstGeom>
          <a:noFill/>
        </p:spPr>
        <p:txBody>
          <a:bodyPr wrap="square">
            <a:spAutoFit/>
          </a:bodyPr>
          <a:lstStyle/>
          <a:p>
            <a:r>
              <a:rPr lang="en-US" dirty="0">
                <a:solidFill>
                  <a:srgbClr val="E4580A"/>
                </a:solidFill>
              </a:rPr>
              <a:t>What information will a parent or guardian need from the school?</a:t>
            </a:r>
          </a:p>
          <a:p>
            <a:r>
              <a:rPr lang="en-US" dirty="0"/>
              <a:t>A parent or guardian will need to provide proof that shows how their student received instruction for the month(s) and number of days on the notice.  Schools can fill out section three of the reconsideration form to meet this requirement.  If schools elect to provide a separate document, it will need to contain the following information:</a:t>
            </a:r>
          </a:p>
          <a:p>
            <a:pPr marL="342892" indent="-342892">
              <a:buFont typeface="Arial" panose="020B0604020202020204" pitchFamily="34" charset="0"/>
              <a:buChar char="•"/>
            </a:pPr>
            <a:r>
              <a:rPr lang="en-US" dirty="0"/>
              <a:t>Student’s name</a:t>
            </a:r>
          </a:p>
          <a:p>
            <a:pPr marL="342892" indent="-342892">
              <a:buFont typeface="Arial" panose="020B0604020202020204" pitchFamily="34" charset="0"/>
              <a:buChar char="•"/>
            </a:pPr>
            <a:r>
              <a:rPr lang="en-US" dirty="0"/>
              <a:t>The month(s) for which the parent is requesting a reconsideration</a:t>
            </a:r>
          </a:p>
          <a:p>
            <a:pPr marL="342892" indent="-342892">
              <a:buFont typeface="Arial" panose="020B0604020202020204" pitchFamily="34" charset="0"/>
              <a:buChar char="•"/>
            </a:pPr>
            <a:r>
              <a:rPr lang="en-US" dirty="0"/>
              <a:t>The date the student was approved for free or reduced lunches</a:t>
            </a:r>
          </a:p>
          <a:p>
            <a:pPr marL="342892" indent="-342892">
              <a:buFont typeface="Arial" panose="020B0604020202020204" pitchFamily="34" charset="0"/>
              <a:buChar char="•"/>
            </a:pPr>
            <a:r>
              <a:rPr lang="en-US" dirty="0"/>
              <a:t>A statement about how the student received instruction for that month</a:t>
            </a:r>
          </a:p>
          <a:p>
            <a:pPr marL="342892" indent="-342892">
              <a:buFont typeface="Arial" panose="020B0604020202020204" pitchFamily="34" charset="0"/>
              <a:buChar char="•"/>
            </a:pPr>
            <a:r>
              <a:rPr lang="en-US" dirty="0"/>
              <a:t>Name of the school employee filling out the document</a:t>
            </a:r>
          </a:p>
          <a:p>
            <a:pPr marL="342892" indent="-342892">
              <a:buFont typeface="Arial" panose="020B0604020202020204" pitchFamily="34" charset="0"/>
              <a:buChar char="•"/>
            </a:pPr>
            <a:r>
              <a:rPr lang="en-US" dirty="0"/>
              <a:t>The school employee’s title, e-mail, or telephone number</a:t>
            </a:r>
          </a:p>
          <a:p>
            <a:pPr marL="342892" indent="-342892">
              <a:buFont typeface="Arial" panose="020B0604020202020204" pitchFamily="34" charset="0"/>
              <a:buChar char="•"/>
            </a:pPr>
            <a:r>
              <a:rPr lang="en-US" dirty="0"/>
              <a:t>Can be completed by teacher, aide, secretary, counselor</a:t>
            </a:r>
          </a:p>
        </p:txBody>
      </p:sp>
      <p:sp>
        <p:nvSpPr>
          <p:cNvPr id="10" name="TextBox 9">
            <a:extLst>
              <a:ext uri="{FF2B5EF4-FFF2-40B4-BE49-F238E27FC236}">
                <a16:creationId xmlns:a16="http://schemas.microsoft.com/office/drawing/2014/main" id="{5C36E7CB-089E-4D96-9428-B09DD16B3EE5}"/>
              </a:ext>
            </a:extLst>
          </p:cNvPr>
          <p:cNvSpPr txBox="1"/>
          <p:nvPr/>
        </p:nvSpPr>
        <p:spPr>
          <a:xfrm>
            <a:off x="1524000" y="728855"/>
            <a:ext cx="7813040" cy="1200329"/>
          </a:xfrm>
          <a:prstGeom prst="rect">
            <a:avLst/>
          </a:prstGeom>
          <a:noFill/>
        </p:spPr>
        <p:txBody>
          <a:bodyPr wrap="square" rtlCol="0">
            <a:spAutoFit/>
          </a:bodyPr>
          <a:lstStyle/>
          <a:p>
            <a:r>
              <a:rPr lang="en-US" dirty="0">
                <a:solidFill>
                  <a:srgbClr val="E4580A"/>
                </a:solidFill>
              </a:rPr>
              <a:t>When should a parent or guardian request reconsideration?</a:t>
            </a:r>
          </a:p>
          <a:p>
            <a:r>
              <a:rPr lang="en-US" dirty="0"/>
              <a:t>If they have a free/reduced lunch student who attended class partially or fully virtual in a month shown on their notice due to a Covid-19 related absence</a:t>
            </a:r>
            <a:endParaRPr lang="en-US" dirty="0">
              <a:latin typeface="Calibri" panose="020F0502020204030204" pitchFamily="34" charset="0"/>
              <a:ea typeface="Calibri" panose="020F0502020204030204" pitchFamily="34" charset="0"/>
            </a:endParaRPr>
          </a:p>
          <a:p>
            <a:endParaRPr lang="en-US" dirty="0"/>
          </a:p>
        </p:txBody>
      </p:sp>
      <p:sp>
        <p:nvSpPr>
          <p:cNvPr id="15" name="TextBox 14">
            <a:extLst>
              <a:ext uri="{FF2B5EF4-FFF2-40B4-BE49-F238E27FC236}">
                <a16:creationId xmlns:a16="http://schemas.microsoft.com/office/drawing/2014/main" id="{3B318B99-0CC2-4EBD-96F4-0FB2F22391D1}"/>
              </a:ext>
            </a:extLst>
          </p:cNvPr>
          <p:cNvSpPr txBox="1"/>
          <p:nvPr/>
        </p:nvSpPr>
        <p:spPr>
          <a:xfrm>
            <a:off x="1523998" y="5536096"/>
            <a:ext cx="6201192" cy="923330"/>
          </a:xfrm>
          <a:prstGeom prst="rect">
            <a:avLst/>
          </a:prstGeom>
          <a:noFill/>
        </p:spPr>
        <p:txBody>
          <a:bodyPr wrap="square">
            <a:spAutoFit/>
          </a:bodyPr>
          <a:lstStyle/>
          <a:p>
            <a:r>
              <a:rPr lang="en-US" dirty="0">
                <a:solidFill>
                  <a:srgbClr val="E4580A"/>
                </a:solidFill>
              </a:rPr>
              <a:t>Where can a parent or guardian find the form for a reconsideration?</a:t>
            </a:r>
          </a:p>
          <a:p>
            <a:r>
              <a:rPr lang="en-US" dirty="0"/>
              <a:t>The reconsideration form is at </a:t>
            </a:r>
            <a:r>
              <a:rPr lang="en-US" dirty="0">
                <a:hlinkClick r:id="rId4"/>
              </a:rPr>
              <a:t>www.michigan.gov/pebt</a:t>
            </a:r>
            <a:r>
              <a:rPr lang="en-US" dirty="0"/>
              <a:t> </a:t>
            </a:r>
          </a:p>
        </p:txBody>
      </p:sp>
    </p:spTree>
    <p:extLst>
      <p:ext uri="{BB962C8B-B14F-4D97-AF65-F5344CB8AC3E}">
        <p14:creationId xmlns:p14="http://schemas.microsoft.com/office/powerpoint/2010/main" val="367712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8BEAC55E-FD3E-4A90-B4E2-D197D80383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282DCAD1-D7F2-4CA8-960C-526B7DB37A8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0" y="6408741"/>
            <a:ext cx="12192000" cy="449256"/>
          </a:xfrm>
          <a:prstGeom prst="rect">
            <a:avLst/>
          </a:prstGeom>
          <a:gradFill>
            <a:gsLst>
              <a:gs pos="14000">
                <a:schemeClr val="accent4">
                  <a:alpha val="28000"/>
                </a:schemeClr>
              </a:gs>
              <a:gs pos="100000">
                <a:schemeClr val="accent5">
                  <a:alpha val="85000"/>
                </a:schemeClr>
              </a:gs>
            </a:gsLst>
            <a:lin ang="9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0009AC7F-1347-41C8-8BEB-47473A21A6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038600" y="6408316"/>
            <a:ext cx="8153398" cy="449684"/>
          </a:xfrm>
          <a:prstGeom prst="rect">
            <a:avLst/>
          </a:prstGeom>
          <a:gradFill>
            <a:gsLst>
              <a:gs pos="9000">
                <a:schemeClr val="accent2">
                  <a:lumMod val="60000"/>
                  <a:lumOff val="40000"/>
                  <a:alpha val="68000"/>
                </a:schemeClr>
              </a:gs>
              <a:gs pos="99000">
                <a:schemeClr val="accent2"/>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Slide Number Placeholder 4">
            <a:extLst>
              <a:ext uri="{FF2B5EF4-FFF2-40B4-BE49-F238E27FC236}">
                <a16:creationId xmlns:a16="http://schemas.microsoft.com/office/drawing/2014/main" id="{3D36A4D4-5BD3-48D2-BA4E-31EA0C388843}"/>
              </a:ext>
            </a:extLst>
          </p:cNvPr>
          <p:cNvSpPr>
            <a:spLocks noGrp="1"/>
          </p:cNvSpPr>
          <p:nvPr>
            <p:ph type="sldNum" sz="quarter" idx="12"/>
          </p:nvPr>
        </p:nvSpPr>
        <p:spPr>
          <a:xfrm>
            <a:off x="11669679" y="6408742"/>
            <a:ext cx="438652" cy="448830"/>
          </a:xfrm>
        </p:spPr>
        <p:txBody>
          <a:bodyPr>
            <a:normAutofit/>
          </a:bodyPr>
          <a:lstStyle/>
          <a:p>
            <a:pPr>
              <a:spcAft>
                <a:spcPts val="600"/>
              </a:spcAft>
            </a:pPr>
            <a:fld id="{C01389E6-C847-4AD0-B56D-D205B2EAB1EE}" type="slidenum">
              <a:rPr lang="en-US" smtClean="0"/>
              <a:pPr>
                <a:spcAft>
                  <a:spcPts val="600"/>
                </a:spcAft>
              </a:pPr>
              <a:t>9</a:t>
            </a:fld>
            <a:endParaRPr lang="en-US"/>
          </a:p>
        </p:txBody>
      </p:sp>
      <p:pic>
        <p:nvPicPr>
          <p:cNvPr id="7" name="Picture 6">
            <a:extLst>
              <a:ext uri="{FF2B5EF4-FFF2-40B4-BE49-F238E27FC236}">
                <a16:creationId xmlns:a16="http://schemas.microsoft.com/office/drawing/2014/main" id="{63D123AA-691E-4026-ADBD-F714E37BB580}"/>
              </a:ext>
            </a:extLst>
          </p:cNvPr>
          <p:cNvPicPr>
            <a:picLocks noChangeAspect="1"/>
          </p:cNvPicPr>
          <p:nvPr/>
        </p:nvPicPr>
        <p:blipFill>
          <a:blip r:embed="rId3"/>
          <a:stretch>
            <a:fillRect/>
          </a:stretch>
        </p:blipFill>
        <p:spPr>
          <a:xfrm>
            <a:off x="165735" y="103252"/>
            <a:ext cx="1197951" cy="769441"/>
          </a:xfrm>
          <a:prstGeom prst="rect">
            <a:avLst/>
          </a:prstGeom>
        </p:spPr>
      </p:pic>
      <p:sp>
        <p:nvSpPr>
          <p:cNvPr id="2" name="Footer Placeholder 4">
            <a:extLst>
              <a:ext uri="{FF2B5EF4-FFF2-40B4-BE49-F238E27FC236}">
                <a16:creationId xmlns:a16="http://schemas.microsoft.com/office/drawing/2014/main" id="{80515A4C-06CC-48B9-A4F5-ABABC761C049}"/>
              </a:ext>
            </a:extLst>
          </p:cNvPr>
          <p:cNvSpPr>
            <a:spLocks noGrp="1"/>
          </p:cNvSpPr>
          <p:nvPr/>
        </p:nvSpPr>
        <p:spPr>
          <a:xfrm>
            <a:off x="0" y="6400800"/>
            <a:ext cx="4114800" cy="457200"/>
          </a:xfrm>
          <a:prstGeom prst="rect">
            <a:avLst/>
          </a:prstGeom>
        </p:spPr>
        <p:txBody>
          <a:bodyPr vert="horz" lIns="91440" tIns="45720" rIns="91440" bIns="45720" rtlCol="0" anchor="ctr"/>
          <a:lstStyle>
            <a:defPPr>
              <a:defRPr lang="en-US"/>
            </a:defPPr>
            <a:lvl1pPr marL="0" algn="l" defTabSz="914400" rtl="0" eaLnBrk="1" latinLnBrk="0" hangingPunct="1">
              <a:defRPr sz="900" b="1" kern="1200">
                <a:solidFill>
                  <a:schemeClr val="tx1"/>
                </a:solidFill>
                <a:latin typeface="+mj-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a:t>MI P-EBT 4.0 Reconsideration Training Guide 2022/2023 School Year</a:t>
            </a:r>
          </a:p>
        </p:txBody>
      </p:sp>
      <p:sp>
        <p:nvSpPr>
          <p:cNvPr id="9" name="Rectangle 8">
            <a:extLst>
              <a:ext uri="{FF2B5EF4-FFF2-40B4-BE49-F238E27FC236}">
                <a16:creationId xmlns:a16="http://schemas.microsoft.com/office/drawing/2014/main" id="{A7738DFD-AD78-4821-9C50-AE06403389BA}"/>
              </a:ext>
            </a:extLst>
          </p:cNvPr>
          <p:cNvSpPr/>
          <p:nvPr/>
        </p:nvSpPr>
        <p:spPr>
          <a:xfrm>
            <a:off x="4114800" y="103252"/>
            <a:ext cx="4693080" cy="707886"/>
          </a:xfrm>
          <a:prstGeom prst="rect">
            <a:avLst/>
          </a:prstGeom>
          <a:noFill/>
        </p:spPr>
        <p:txBody>
          <a:bodyPr wrap="none" lIns="91440" tIns="45720" rIns="91440" bIns="45720">
            <a:spAutoFit/>
          </a:bodyPr>
          <a:lstStyle/>
          <a:p>
            <a:pPr algn="ctr"/>
            <a:r>
              <a:rPr lang="en-US" sz="4000" b="1" dirty="0">
                <a:ln w="22225">
                  <a:solidFill>
                    <a:schemeClr val="accent2"/>
                  </a:solidFill>
                  <a:prstDash val="solid"/>
                </a:ln>
                <a:solidFill>
                  <a:schemeClr val="accent2">
                    <a:lumMod val="40000"/>
                    <a:lumOff val="60000"/>
                  </a:schemeClr>
                </a:solidFill>
              </a:rPr>
              <a:t>Additional Resources</a:t>
            </a:r>
          </a:p>
        </p:txBody>
      </p:sp>
      <p:sp>
        <p:nvSpPr>
          <p:cNvPr id="10" name="TextBox 9">
            <a:extLst>
              <a:ext uri="{FF2B5EF4-FFF2-40B4-BE49-F238E27FC236}">
                <a16:creationId xmlns:a16="http://schemas.microsoft.com/office/drawing/2014/main" id="{E2CB2FE4-7FB9-46C7-9BB9-7134DE642D92}"/>
              </a:ext>
            </a:extLst>
          </p:cNvPr>
          <p:cNvSpPr txBox="1"/>
          <p:nvPr/>
        </p:nvSpPr>
        <p:spPr>
          <a:xfrm>
            <a:off x="605992" y="2305615"/>
            <a:ext cx="5293248" cy="2554545"/>
          </a:xfrm>
          <a:prstGeom prst="rect">
            <a:avLst/>
          </a:prstGeom>
          <a:noFill/>
        </p:spPr>
        <p:txBody>
          <a:bodyPr wrap="square" rtlCol="0">
            <a:spAutoFit/>
          </a:bodyPr>
          <a:lstStyle/>
          <a:p>
            <a:pPr marL="285743" indent="-285743">
              <a:buFont typeface="Arial" panose="020B0604020202020204" pitchFamily="34" charset="0"/>
              <a:buChar char="•"/>
            </a:pPr>
            <a:r>
              <a:rPr lang="en-US" sz="2000" dirty="0"/>
              <a:t>More information can be found at michigan.gov/</a:t>
            </a:r>
            <a:r>
              <a:rPr lang="en-US" sz="2000" dirty="0" err="1"/>
              <a:t>pebt</a:t>
            </a:r>
            <a:endParaRPr lang="en-US" sz="2000" dirty="0"/>
          </a:p>
          <a:p>
            <a:pPr marL="285743" indent="-285743">
              <a:buFont typeface="Arial" panose="020B0604020202020204" pitchFamily="34" charset="0"/>
              <a:buChar char="•"/>
            </a:pPr>
            <a:r>
              <a:rPr lang="en-US" sz="2000" dirty="0"/>
              <a:t>The website is frequently updated with new information</a:t>
            </a:r>
          </a:p>
          <a:p>
            <a:pPr marL="285743" indent="-285743">
              <a:buFont typeface="Arial" panose="020B0604020202020204" pitchFamily="34" charset="0"/>
              <a:buChar char="•"/>
            </a:pPr>
            <a:r>
              <a:rPr lang="en-US" sz="2000" dirty="0"/>
              <a:t>Listed there are both parent and school resources, with FAQ documents, worksheets, the reconsideration form, and past training materials</a:t>
            </a:r>
          </a:p>
        </p:txBody>
      </p:sp>
      <p:pic>
        <p:nvPicPr>
          <p:cNvPr id="6" name="Picture 5">
            <a:extLst>
              <a:ext uri="{FF2B5EF4-FFF2-40B4-BE49-F238E27FC236}">
                <a16:creationId xmlns:a16="http://schemas.microsoft.com/office/drawing/2014/main" id="{AF4BB475-786D-4F14-A4FB-23D57CCFDDE5}"/>
              </a:ext>
            </a:extLst>
          </p:cNvPr>
          <p:cNvPicPr>
            <a:picLocks noChangeAspect="1"/>
          </p:cNvPicPr>
          <p:nvPr/>
        </p:nvPicPr>
        <p:blipFill>
          <a:blip r:embed="rId4"/>
          <a:stretch>
            <a:fillRect/>
          </a:stretch>
        </p:blipFill>
        <p:spPr>
          <a:xfrm>
            <a:off x="6096003" y="731699"/>
            <a:ext cx="4693079" cy="5483081"/>
          </a:xfrm>
          <a:prstGeom prst="rect">
            <a:avLst/>
          </a:prstGeom>
        </p:spPr>
      </p:pic>
    </p:spTree>
    <p:extLst>
      <p:ext uri="{BB962C8B-B14F-4D97-AF65-F5344CB8AC3E}">
        <p14:creationId xmlns:p14="http://schemas.microsoft.com/office/powerpoint/2010/main" val="1229034629"/>
      </p:ext>
    </p:extLst>
  </p:cSld>
  <p:clrMapOvr>
    <a:masterClrMapping/>
  </p:clrMapOvr>
</p:sld>
</file>

<file path=ppt/theme/theme1.xml><?xml version="1.0" encoding="utf-8"?>
<a:theme xmlns:a="http://schemas.openxmlformats.org/drawingml/2006/main" name="GradientRiseVTI">
  <a:themeElements>
    <a:clrScheme name="AnalogousFromDarkSeedLeftStep">
      <a:dk1>
        <a:srgbClr val="000000"/>
      </a:dk1>
      <a:lt1>
        <a:srgbClr val="FFFFFF"/>
      </a:lt1>
      <a:dk2>
        <a:srgbClr val="412524"/>
      </a:dk2>
      <a:lt2>
        <a:srgbClr val="E8E2E7"/>
      </a:lt2>
      <a:accent1>
        <a:srgbClr val="21BA47"/>
      </a:accent1>
      <a:accent2>
        <a:srgbClr val="30BA14"/>
      </a:accent2>
      <a:accent3>
        <a:srgbClr val="75B320"/>
      </a:accent3>
      <a:accent4>
        <a:srgbClr val="A6A612"/>
      </a:accent4>
      <a:accent5>
        <a:srgbClr val="DC9026"/>
      </a:accent5>
      <a:accent6>
        <a:srgbClr val="D53717"/>
      </a:accent6>
      <a:hlink>
        <a:srgbClr val="997F33"/>
      </a:hlink>
      <a:folHlink>
        <a:srgbClr val="7F7F7F"/>
      </a:folHlink>
    </a:clrScheme>
    <a:fontScheme name="Avenir">
      <a:majorFont>
        <a:latin typeface="Tw Cen MT"/>
        <a:ea typeface=""/>
        <a:cs typeface=""/>
      </a:majorFont>
      <a:minorFont>
        <a:latin typeface="Tw Cen M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GradientRiseVTI" id="{C2FC082F-B444-4222-AF20-78444CCB5722}" vid="{39F213E4-0CBC-40CB-B3F6-8C5562B6B99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27423</TotalTime>
  <Words>1258</Words>
  <Application>Microsoft Office PowerPoint</Application>
  <PresentationFormat>Widescreen</PresentationFormat>
  <Paragraphs>108</Paragraphs>
  <Slides>10</Slides>
  <Notes>10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Arial</vt:lpstr>
      <vt:lpstr>Calibri</vt:lpstr>
      <vt:lpstr>Corbel</vt:lpstr>
      <vt:lpstr>Tw Cen MT</vt:lpstr>
      <vt:lpstr>Wingdings</vt:lpstr>
      <vt:lpstr>GradientRiseVTI</vt:lpstr>
      <vt:lpstr>PowerPoint Presentation</vt:lpstr>
      <vt:lpstr>PowerPoint Presentation</vt:lpstr>
      <vt:lpstr>PowerPoint Presentation</vt:lpstr>
      <vt:lpstr>PowerPoint Presentation</vt:lpstr>
      <vt:lpstr>PowerPoint Presentation</vt:lpstr>
      <vt:lpstr>P-EBT Student Exception Announcement Activities </vt:lpstr>
      <vt:lpstr>PowerPoint Presentation</vt:lpstr>
      <vt:lpstr>PowerPoint Presentation</vt:lpstr>
      <vt:lpstr>PowerPoint Presentation</vt:lpstr>
      <vt:lpstr>Still have 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P-EBT Benefit Issuance Strategy Meeting</dc:title>
  <dc:creator>Cornell, Kathy (DHHS)</dc:creator>
  <cp:lastModifiedBy>Pilto, Amy (DHHS)</cp:lastModifiedBy>
  <cp:revision>203</cp:revision>
  <dcterms:created xsi:type="dcterms:W3CDTF">2021-01-14T13:42:51Z</dcterms:created>
  <dcterms:modified xsi:type="dcterms:W3CDTF">2023-05-15T12:19:59Z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2f46dfe0-534f-4c95-815c-5b1af86b9823_Enabled">
    <vt:lpwstr>true</vt:lpwstr>
  </property>
  <property fmtid="{D5CDD505-2E9C-101B-9397-08002B2CF9AE}" pid="3" name="MSIP_Label_2f46dfe0-534f-4c95-815c-5b1af86b9823_SetDate">
    <vt:lpwstr>2022-02-24T14:19:07Z</vt:lpwstr>
  </property>
  <property fmtid="{D5CDD505-2E9C-101B-9397-08002B2CF9AE}" pid="4" name="MSIP_Label_2f46dfe0-534f-4c95-815c-5b1af86b9823_Method">
    <vt:lpwstr>Privileged</vt:lpwstr>
  </property>
  <property fmtid="{D5CDD505-2E9C-101B-9397-08002B2CF9AE}" pid="5" name="MSIP_Label_2f46dfe0-534f-4c95-815c-5b1af86b9823_Name">
    <vt:lpwstr>2f46dfe0-534f-4c95-815c-5b1af86b9823</vt:lpwstr>
  </property>
  <property fmtid="{D5CDD505-2E9C-101B-9397-08002B2CF9AE}" pid="6" name="MSIP_Label_2f46dfe0-534f-4c95-815c-5b1af86b9823_SiteId">
    <vt:lpwstr>d5fb7087-3777-42ad-966a-892ef47225d1</vt:lpwstr>
  </property>
  <property fmtid="{D5CDD505-2E9C-101B-9397-08002B2CF9AE}" pid="7" name="MSIP_Label_2f46dfe0-534f-4c95-815c-5b1af86b9823_ActionId">
    <vt:lpwstr>f71a4a74-b496-46ae-8e24-7f135de27bbd</vt:lpwstr>
  </property>
  <property fmtid="{D5CDD505-2E9C-101B-9397-08002B2CF9AE}" pid="8" name="MSIP_Label_2f46dfe0-534f-4c95-815c-5b1af86b9823_ContentBits">
    <vt:lpwstr>0</vt:lpwstr>
  </property>
</Properties>
</file>