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7" r:id="rId2"/>
    <p:sldId id="278" r:id="rId3"/>
    <p:sldId id="275" r:id="rId4"/>
    <p:sldId id="281" r:id="rId5"/>
    <p:sldId id="273" r:id="rId6"/>
    <p:sldId id="276" r:id="rId7"/>
    <p:sldId id="279" r:id="rId8"/>
    <p:sldId id="264" r:id="rId9"/>
    <p:sldId id="265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4" autoAdjust="0"/>
    <p:restoredTop sz="90088" autoAdjust="0"/>
  </p:normalViewPr>
  <p:slideViewPr>
    <p:cSldViewPr snapToGrid="0">
      <p:cViewPr varScale="1">
        <p:scale>
          <a:sx n="100" d="100"/>
          <a:sy n="100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10716043307087E-2"/>
          <c:y val="2.8839934249511919E-2"/>
          <c:w val="0.91101783956692906"/>
          <c:h val="0.84264377198303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7553991455511432E-17"/>
                  <c:y val="-1.2497299869454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B55-4FE9-88AB-6BCBD92A1BB9}"/>
                </c:ext>
              </c:extLst>
            </c:dLbl>
            <c:dLbl>
              <c:idx val="3"/>
              <c:layout>
                <c:manualLayout>
                  <c:x val="0"/>
                  <c:y val="-4.9852742752555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55-4FE9-88AB-6BCBD92A1BB9}"/>
                </c:ext>
              </c:extLst>
            </c:dLbl>
            <c:numFmt formatCode="&quot;$&quot;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Local</c:v>
                </c:pt>
                <c:pt idx="1">
                  <c:v>Intermediate</c:v>
                </c:pt>
                <c:pt idx="2">
                  <c:v>State</c:v>
                </c:pt>
                <c:pt idx="3">
                  <c:v>Federal 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19347940</c:v>
                </c:pt>
                <c:pt idx="1">
                  <c:v>425000</c:v>
                </c:pt>
                <c:pt idx="2">
                  <c:v>10632130</c:v>
                </c:pt>
                <c:pt idx="3">
                  <c:v>981619</c:v>
                </c:pt>
                <c:pt idx="4">
                  <c:v>4354497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4-445C-89D6-F104A3992C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Revised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7553991455511432E-17"/>
                  <c:y val="-1.39719900933522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55-4FE9-88AB-6BCBD92A1BB9}"/>
                </c:ext>
              </c:extLst>
            </c:dLbl>
            <c:dLbl>
              <c:idx val="3"/>
              <c:layout>
                <c:manualLayout>
                  <c:x val="-3.1393448904072003E-3"/>
                  <c:y val="-1.00048008459212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55-4FE9-88AB-6BCBD92A1BB9}"/>
                </c:ext>
              </c:extLst>
            </c:dLbl>
            <c:numFmt formatCode="&quot;$&quot;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Local</c:v>
                </c:pt>
                <c:pt idx="1">
                  <c:v>Intermediate</c:v>
                </c:pt>
                <c:pt idx="2">
                  <c:v>State</c:v>
                </c:pt>
                <c:pt idx="3">
                  <c:v>Federal 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19373615</c:v>
                </c:pt>
                <c:pt idx="1">
                  <c:v>390000</c:v>
                </c:pt>
                <c:pt idx="2">
                  <c:v>12120445</c:v>
                </c:pt>
                <c:pt idx="3">
                  <c:v>2093933</c:v>
                </c:pt>
                <c:pt idx="4">
                  <c:v>4750060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54-445C-89D6-F104A3992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69216"/>
        <c:axId val="156369632"/>
      </c:barChart>
      <c:catAx>
        <c:axId val="1563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632"/>
        <c:crosses val="autoZero"/>
        <c:auto val="1"/>
        <c:lblAlgn val="ctr"/>
        <c:lblOffset val="100"/>
        <c:noMultiLvlLbl val="0"/>
      </c:catAx>
      <c:valAx>
        <c:axId val="156369632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216"/>
        <c:crosses val="autoZero"/>
        <c:crossBetween val="between"/>
        <c:majorUnit val="5000000"/>
        <c:minorUnit val="10000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70-417A-86E6-E4FE8E1028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70-417A-86E6-E4FE8E1028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70-417A-86E6-E4FE8E1028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70-417A-86E6-E4FE8E1028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70-417A-86E6-E4FE8E102896}"/>
              </c:ext>
            </c:extLst>
          </c:dPt>
          <c:dLbls>
            <c:dLbl>
              <c:idx val="0"/>
              <c:layout>
                <c:manualLayout>
                  <c:x val="-2.721031326031791E-3"/>
                  <c:y val="-6.29362088787131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70-417A-86E6-E4FE8E102896}"/>
                </c:ext>
              </c:extLst>
            </c:dLbl>
            <c:dLbl>
              <c:idx val="1"/>
              <c:layout>
                <c:manualLayout>
                  <c:x val="-9.2881598251343067E-2"/>
                  <c:y val="-0.178165917057755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70-417A-86E6-E4FE8E102896}"/>
                </c:ext>
              </c:extLst>
            </c:dLbl>
            <c:dLbl>
              <c:idx val="2"/>
              <c:layout>
                <c:manualLayout>
                  <c:x val="-3.9506962966869293E-2"/>
                  <c:y val="6.4651733111001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70-417A-86E6-E4FE8E102896}"/>
                </c:ext>
              </c:extLst>
            </c:dLbl>
            <c:dLbl>
              <c:idx val="3"/>
              <c:layout>
                <c:manualLayout>
                  <c:x val="-4.1388874724760834E-2"/>
                  <c:y val="1.688384155840490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070-417A-86E6-E4FE8E102896}"/>
                </c:ext>
              </c:extLst>
            </c:dLbl>
            <c:dLbl>
              <c:idx val="4"/>
              <c:layout>
                <c:manualLayout>
                  <c:x val="5.9915231086510555E-2"/>
                  <c:y val="8.169163010898368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70-417A-86E6-E4FE8E102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Wages</c:v>
                </c:pt>
                <c:pt idx="1">
                  <c:v>Benefits</c:v>
                </c:pt>
                <c:pt idx="2">
                  <c:v>Purchased Services</c:v>
                </c:pt>
                <c:pt idx="3">
                  <c:v>Supplies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17185119</c:v>
                </c:pt>
                <c:pt idx="1">
                  <c:v>13544728</c:v>
                </c:pt>
                <c:pt idx="2">
                  <c:v>6043580</c:v>
                </c:pt>
                <c:pt idx="3">
                  <c:v>2700941</c:v>
                </c:pt>
                <c:pt idx="4">
                  <c:v>411500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70-417A-86E6-E4FE8E102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730513244205842E-2"/>
          <c:y val="9.5880576657237718E-2"/>
          <c:w val="0.91841400315905031"/>
          <c:h val="0.73808383583986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 </c:v>
                </c:pt>
                <c:pt idx="6">
                  <c:v>2021-22</c:v>
                </c:pt>
                <c:pt idx="7">
                  <c:v>2022-23</c:v>
                </c:pt>
                <c:pt idx="8">
                  <c:v>2023-24 projected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2882</c:v>
                </c:pt>
                <c:pt idx="1">
                  <c:v>2876</c:v>
                </c:pt>
                <c:pt idx="2">
                  <c:v>2851</c:v>
                </c:pt>
                <c:pt idx="3">
                  <c:v>2810</c:v>
                </c:pt>
                <c:pt idx="4">
                  <c:v>2834</c:v>
                </c:pt>
                <c:pt idx="5">
                  <c:v>2814</c:v>
                </c:pt>
                <c:pt idx="6">
                  <c:v>2637</c:v>
                </c:pt>
                <c:pt idx="7">
                  <c:v>2536</c:v>
                </c:pt>
                <c:pt idx="8">
                  <c:v>2461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D4-4BD0-B69E-8743315D62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69216"/>
        <c:axId val="156369632"/>
      </c:barChart>
      <c:catAx>
        <c:axId val="1563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632"/>
        <c:crosses val="autoZero"/>
        <c:auto val="1"/>
        <c:lblAlgn val="ctr"/>
        <c:lblOffset val="100"/>
        <c:noMultiLvlLbl val="0"/>
      </c:catAx>
      <c:valAx>
        <c:axId val="156369632"/>
        <c:scaling>
          <c:orientation val="minMax"/>
          <c:max val="3000"/>
          <c:min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216"/>
        <c:crosses val="autoZero"/>
        <c:crossBetween val="between"/>
        <c:majorUnit val="250"/>
        <c:minorUnit val="1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General Fund - Fund Balance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484007983754537"/>
          <c:y val="9.6210896456282044E-2"/>
          <c:w val="0.85239283956692913"/>
          <c:h val="0.71515097716837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 Balance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 projected</c:v>
                </c:pt>
                <c:pt idx="5">
                  <c:v>2024 projected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3066566</c:v>
                </c:pt>
                <c:pt idx="1">
                  <c:v>4249812</c:v>
                </c:pt>
                <c:pt idx="2">
                  <c:v>6636329</c:v>
                </c:pt>
                <c:pt idx="3">
                  <c:v>7988450</c:v>
                </c:pt>
                <c:pt idx="4">
                  <c:v>9289485</c:v>
                </c:pt>
                <c:pt idx="5">
                  <c:v>8131671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F-4DFB-9EBF-C8745502C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457056"/>
        <c:axId val="160454144"/>
      </c:barChart>
      <c:catAx>
        <c:axId val="16045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54144"/>
        <c:crosses val="autoZero"/>
        <c:auto val="1"/>
        <c:lblAlgn val="ctr"/>
        <c:lblOffset val="100"/>
        <c:noMultiLvlLbl val="0"/>
      </c:catAx>
      <c:valAx>
        <c:axId val="160454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45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0E-42D6-9E6A-1F46580513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0E-42D6-9E6A-1F46580513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0E-42D6-9E6A-1F46580513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0E-42D6-9E6A-1F46580513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0E-42D6-9E6A-1F46580513F8}"/>
              </c:ext>
            </c:extLst>
          </c:dPt>
          <c:dLbls>
            <c:dLbl>
              <c:idx val="0"/>
              <c:layout>
                <c:manualLayout>
                  <c:x val="-2.721031326031791E-3"/>
                  <c:y val="-6.29362088787131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0E-42D6-9E6A-1F46580513F8}"/>
                </c:ext>
              </c:extLst>
            </c:dLbl>
            <c:dLbl>
              <c:idx val="1"/>
              <c:layout>
                <c:manualLayout>
                  <c:x val="-3.624868572509881E-2"/>
                  <c:y val="-1.27200110297271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0E-42D6-9E6A-1F46580513F8}"/>
                </c:ext>
              </c:extLst>
            </c:dLbl>
            <c:dLbl>
              <c:idx val="2"/>
              <c:layout>
                <c:manualLayout>
                  <c:x val="-3.9506962966869293E-2"/>
                  <c:y val="6.4651733111001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B0E-42D6-9E6A-1F46580513F8}"/>
                </c:ext>
              </c:extLst>
            </c:dLbl>
            <c:dLbl>
              <c:idx val="3"/>
              <c:layout>
                <c:manualLayout>
                  <c:x val="-4.1388874724760834E-2"/>
                  <c:y val="1.688384155840490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B0E-42D6-9E6A-1F46580513F8}"/>
                </c:ext>
              </c:extLst>
            </c:dLbl>
            <c:dLbl>
              <c:idx val="4"/>
              <c:layout>
                <c:manualLayout>
                  <c:x val="5.9915231086510555E-2"/>
                  <c:y val="8.169163010898368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B0E-42D6-9E6A-1F4658051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Local</c:v>
                </c:pt>
                <c:pt idx="1">
                  <c:v>Intermediate</c:v>
                </c:pt>
                <c:pt idx="2">
                  <c:v>State</c:v>
                </c:pt>
                <c:pt idx="3">
                  <c:v>Federal</c:v>
                </c:pt>
                <c:pt idx="4">
                  <c:v>Other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19347940</c:v>
                </c:pt>
                <c:pt idx="1">
                  <c:v>425000</c:v>
                </c:pt>
                <c:pt idx="2">
                  <c:v>10632130</c:v>
                </c:pt>
                <c:pt idx="3">
                  <c:v>981619</c:v>
                </c:pt>
                <c:pt idx="4">
                  <c:v>4354497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2-4D9D-BB8E-CA6C2A365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70-417A-86E6-E4FE8E1028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70-417A-86E6-E4FE8E1028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070-417A-86E6-E4FE8E1028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070-417A-86E6-E4FE8E1028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070-417A-86E6-E4FE8E102896}"/>
              </c:ext>
            </c:extLst>
          </c:dPt>
          <c:dLbls>
            <c:dLbl>
              <c:idx val="0"/>
              <c:layout>
                <c:manualLayout>
                  <c:x val="-2.721031326031791E-3"/>
                  <c:y val="-6.29362088787131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70-417A-86E6-E4FE8E102896}"/>
                </c:ext>
              </c:extLst>
            </c:dLbl>
            <c:dLbl>
              <c:idx val="1"/>
              <c:layout>
                <c:manualLayout>
                  <c:x val="-4.8560167374108315E-2"/>
                  <c:y val="4.513937514859191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70-417A-86E6-E4FE8E102896}"/>
                </c:ext>
              </c:extLst>
            </c:dLbl>
            <c:dLbl>
              <c:idx val="2"/>
              <c:layout>
                <c:manualLayout>
                  <c:x val="-3.9506962966869293E-2"/>
                  <c:y val="6.4651733111001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070-417A-86E6-E4FE8E102896}"/>
                </c:ext>
              </c:extLst>
            </c:dLbl>
            <c:dLbl>
              <c:idx val="3"/>
              <c:layout>
                <c:manualLayout>
                  <c:x val="-4.1388874724760834E-2"/>
                  <c:y val="1.688384155840490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070-417A-86E6-E4FE8E102896}"/>
                </c:ext>
              </c:extLst>
            </c:dLbl>
            <c:dLbl>
              <c:idx val="4"/>
              <c:layout>
                <c:manualLayout>
                  <c:x val="5.9915231086510555E-2"/>
                  <c:y val="8.169163010898368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070-417A-86E6-E4FE8E1028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Local</c:v>
                </c:pt>
                <c:pt idx="1">
                  <c:v>Intermediate</c:v>
                </c:pt>
                <c:pt idx="2">
                  <c:v>State</c:v>
                </c:pt>
                <c:pt idx="3">
                  <c:v>Federal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19373615</c:v>
                </c:pt>
                <c:pt idx="1">
                  <c:v>390000</c:v>
                </c:pt>
                <c:pt idx="2">
                  <c:v>12120445</c:v>
                </c:pt>
                <c:pt idx="3">
                  <c:v>2093933</c:v>
                </c:pt>
                <c:pt idx="4">
                  <c:v>4750060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070-417A-86E6-E4FE8E1028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763818644746305E-2"/>
          <c:y val="1.7199890500798037E-2"/>
          <c:w val="0.91101783956692906"/>
          <c:h val="0.84264377198303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Original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3812085334818663"/>
                </c:manualLayout>
              </c:layout>
              <c:numFmt formatCode="&quot;$&quot;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DA9-44BF-B57E-E7C9E9137186}"/>
                </c:ext>
              </c:extLst>
            </c:dLbl>
            <c:dLbl>
              <c:idx val="1"/>
              <c:layout>
                <c:manualLayout>
                  <c:x val="-1.2557379561628801E-2"/>
                  <c:y val="-5.33230895644125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FB3-45B1-9FED-D3293EE29589}"/>
                </c:ext>
              </c:extLst>
            </c:dLbl>
            <c:dLbl>
              <c:idx val="2"/>
              <c:layout>
                <c:manualLayout>
                  <c:x val="-1.5696724452036002E-3"/>
                  <c:y val="-2.4216188702893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FB3-45B1-9FED-D3293EE29589}"/>
                </c:ext>
              </c:extLst>
            </c:dLbl>
            <c:dLbl>
              <c:idx val="3"/>
              <c:layout>
                <c:manualLayout>
                  <c:x val="0"/>
                  <c:y val="-4.60104086464579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FB3-45B1-9FED-D3293EE29589}"/>
                </c:ext>
              </c:extLst>
            </c:dLbl>
            <c:dLbl>
              <c:idx val="4"/>
              <c:layout>
                <c:manualLayout>
                  <c:x val="-4.7090173356108579E-3"/>
                  <c:y val="-1.29775686137010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FB3-45B1-9FED-D3293EE29589}"/>
                </c:ext>
              </c:extLst>
            </c:dLbl>
            <c:dLbl>
              <c:idx val="5"/>
              <c:layout>
                <c:manualLayout>
                  <c:x val="-4.7090173356108007E-3"/>
                  <c:y val="-8.57651695774058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FB3-45B1-9FED-D3293EE29589}"/>
                </c:ext>
              </c:extLst>
            </c:dLbl>
            <c:dLbl>
              <c:idx val="6"/>
              <c:layout>
                <c:manualLayout>
                  <c:x val="-6.278689780814516E-3"/>
                  <c:y val="-3.03199109145676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FB3-45B1-9FED-D3293EE29589}"/>
                </c:ext>
              </c:extLst>
            </c:dLbl>
            <c:dLbl>
              <c:idx val="7"/>
              <c:layout>
                <c:manualLayout>
                  <c:x val="-1.5696724452037153E-3"/>
                  <c:y val="-1.7209752770246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FB3-45B1-9FED-D3293EE29589}"/>
                </c:ext>
              </c:extLst>
            </c:dLbl>
            <c:dLbl>
              <c:idx val="8"/>
              <c:layout>
                <c:manualLayout>
                  <c:x val="-1.1510798291102286E-16"/>
                  <c:y val="-1.8111914034841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FB3-45B1-9FED-D3293EE29589}"/>
                </c:ext>
              </c:extLst>
            </c:dLbl>
            <c:dLbl>
              <c:idx val="9"/>
              <c:layout>
                <c:manualLayout>
                  <c:x val="-4.7090173356108007E-3"/>
                  <c:y val="-2.960742633961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FB3-45B1-9FED-D3293EE29589}"/>
                </c:ext>
              </c:extLst>
            </c:dLbl>
            <c:dLbl>
              <c:idx val="10"/>
              <c:layout>
                <c:manualLayout>
                  <c:x val="-1.4127052006832517E-2"/>
                  <c:y val="-5.3516449296566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FB3-45B1-9FED-D3293EE29589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Basic Programs </c:v>
                </c:pt>
                <c:pt idx="1">
                  <c:v>Added Needs</c:v>
                </c:pt>
                <c:pt idx="2">
                  <c:v>Pupil Support</c:v>
                </c:pt>
                <c:pt idx="3">
                  <c:v>Instruc. Support</c:v>
                </c:pt>
                <c:pt idx="4">
                  <c:v>General Admin</c:v>
                </c:pt>
                <c:pt idx="5">
                  <c:v>School Admin</c:v>
                </c:pt>
                <c:pt idx="6">
                  <c:v>Bus. Services</c:v>
                </c:pt>
                <c:pt idx="7">
                  <c:v>Maint.\Oper.</c:v>
                </c:pt>
                <c:pt idx="8">
                  <c:v>Transportation</c:v>
                </c:pt>
                <c:pt idx="9">
                  <c:v>Athletics</c:v>
                </c:pt>
                <c:pt idx="10">
                  <c:v>Other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17846059</c:v>
                </c:pt>
                <c:pt idx="1">
                  <c:v>6232365</c:v>
                </c:pt>
                <c:pt idx="2">
                  <c:v>1303190</c:v>
                </c:pt>
                <c:pt idx="3">
                  <c:v>1859547</c:v>
                </c:pt>
                <c:pt idx="4">
                  <c:v>626935</c:v>
                </c:pt>
                <c:pt idx="5">
                  <c:v>2144799</c:v>
                </c:pt>
                <c:pt idx="6">
                  <c:v>533053</c:v>
                </c:pt>
                <c:pt idx="7">
                  <c:v>2961288</c:v>
                </c:pt>
                <c:pt idx="8">
                  <c:v>1609000</c:v>
                </c:pt>
                <c:pt idx="9">
                  <c:v>818598</c:v>
                </c:pt>
                <c:pt idx="10">
                  <c:v>7783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B3-45B1-9FED-D3293EE295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Revised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7567929891271976E-2"/>
                </c:manualLayout>
              </c:layout>
              <c:numFmt formatCode="&quot;$&quot;#,##0" sourceLinked="0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A9-44BF-B57E-E7C9E9137186}"/>
                </c:ext>
              </c:extLst>
            </c:dLbl>
            <c:dLbl>
              <c:idx val="1"/>
              <c:layout>
                <c:manualLayout>
                  <c:x val="9.4180346712216013E-3"/>
                  <c:y val="-1.23485049517586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FB3-45B1-9FED-D3293EE29589}"/>
                </c:ext>
              </c:extLst>
            </c:dLbl>
            <c:dLbl>
              <c:idx val="2"/>
              <c:layout>
                <c:manualLayout>
                  <c:x val="0"/>
                  <c:y val="-7.13110692185494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FB3-45B1-9FED-D3293EE29589}"/>
                </c:ext>
              </c:extLst>
            </c:dLbl>
            <c:dLbl>
              <c:idx val="3"/>
              <c:layout>
                <c:manualLayout>
                  <c:x val="1.5696724452036002E-3"/>
                  <c:y val="1.26236282277954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FB3-45B1-9FED-D3293EE29589}"/>
                </c:ext>
              </c:extLst>
            </c:dLbl>
            <c:dLbl>
              <c:idx val="4"/>
              <c:layout>
                <c:manualLayout>
                  <c:x val="0"/>
                  <c:y val="-1.20628850045477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FB3-45B1-9FED-D3293EE29589}"/>
                </c:ext>
              </c:extLst>
            </c:dLbl>
            <c:dLbl>
              <c:idx val="5"/>
              <c:layout>
                <c:manualLayout>
                  <c:x val="3.1393448904072003E-3"/>
                  <c:y val="-1.09802546566088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FB3-45B1-9FED-D3293EE29589}"/>
                </c:ext>
              </c:extLst>
            </c:dLbl>
            <c:dLbl>
              <c:idx val="6"/>
              <c:layout>
                <c:manualLayout>
                  <c:x val="1.5696724452036002E-3"/>
                  <c:y val="-3.1773791948243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FB3-45B1-9FED-D3293EE29589}"/>
                </c:ext>
              </c:extLst>
            </c:dLbl>
            <c:dLbl>
              <c:idx val="7"/>
              <c:layout>
                <c:manualLayout>
                  <c:x val="6.2786897808144006E-3"/>
                  <c:y val="-4.7932956840450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FB3-45B1-9FED-D3293EE29589}"/>
                </c:ext>
              </c:extLst>
            </c:dLbl>
            <c:dLbl>
              <c:idx val="8"/>
              <c:layout>
                <c:manualLayout>
                  <c:x val="7.8483622260180005E-3"/>
                  <c:y val="-3.1503824931730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FB3-45B1-9FED-D3293EE29589}"/>
                </c:ext>
              </c:extLst>
            </c:dLbl>
            <c:dLbl>
              <c:idx val="9"/>
              <c:layout>
                <c:manualLayout>
                  <c:x val="4.7090173356108007E-3"/>
                  <c:y val="-4.75044348435711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FB3-45B1-9FED-D3293EE29589}"/>
                </c:ext>
              </c:extLst>
            </c:dLbl>
            <c:dLbl>
              <c:idx val="10"/>
              <c:layout>
                <c:manualLayout>
                  <c:x val="0"/>
                  <c:y val="-2.06572647184968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FB3-45B1-9FED-D3293EE29589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Basic Programs </c:v>
                </c:pt>
                <c:pt idx="1">
                  <c:v>Added Needs</c:v>
                </c:pt>
                <c:pt idx="2">
                  <c:v>Pupil Support</c:v>
                </c:pt>
                <c:pt idx="3">
                  <c:v>Instruc. Support</c:v>
                </c:pt>
                <c:pt idx="4">
                  <c:v>General Admin</c:v>
                </c:pt>
                <c:pt idx="5">
                  <c:v>School Admin</c:v>
                </c:pt>
                <c:pt idx="6">
                  <c:v>Bus. Services</c:v>
                </c:pt>
                <c:pt idx="7">
                  <c:v>Maint.\Oper.</c:v>
                </c:pt>
                <c:pt idx="8">
                  <c:v>Transportation</c:v>
                </c:pt>
                <c:pt idx="9">
                  <c:v>Athletics</c:v>
                </c:pt>
                <c:pt idx="10">
                  <c:v>Other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19211179</c:v>
                </c:pt>
                <c:pt idx="1">
                  <c:v>7581001</c:v>
                </c:pt>
                <c:pt idx="2">
                  <c:v>1655115</c:v>
                </c:pt>
                <c:pt idx="3">
                  <c:v>2092192</c:v>
                </c:pt>
                <c:pt idx="4">
                  <c:v>719211</c:v>
                </c:pt>
                <c:pt idx="5">
                  <c:v>2209292</c:v>
                </c:pt>
                <c:pt idx="6">
                  <c:v>624484</c:v>
                </c:pt>
                <c:pt idx="7">
                  <c:v>3247133</c:v>
                </c:pt>
                <c:pt idx="8">
                  <c:v>1693501</c:v>
                </c:pt>
                <c:pt idx="9">
                  <c:v>841658</c:v>
                </c:pt>
                <c:pt idx="10">
                  <c:v>11101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B3-45B1-9FED-D3293EE29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69216"/>
        <c:axId val="156369632"/>
      </c:barChart>
      <c:catAx>
        <c:axId val="1563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632"/>
        <c:crosses val="autoZero"/>
        <c:auto val="1"/>
        <c:lblAlgn val="ctr"/>
        <c:lblOffset val="100"/>
        <c:noMultiLvlLbl val="0"/>
      </c:catAx>
      <c:valAx>
        <c:axId val="156369632"/>
        <c:scaling>
          <c:orientation val="minMax"/>
          <c:max val="2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369216"/>
        <c:crosses val="autoZero"/>
        <c:crossBetween val="between"/>
        <c:majorUnit val="5000000"/>
        <c:min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904096721485728"/>
          <c:y val="5.0178139558952006E-2"/>
          <c:w val="0.42421324803543753"/>
          <c:h val="5.6426237037301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 i="0" baseline="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0E-42D6-9E6A-1F46580513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0E-42D6-9E6A-1F46580513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0E-42D6-9E6A-1F46580513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0E-42D6-9E6A-1F46580513F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B0E-42D6-9E6A-1F46580513F8}"/>
              </c:ext>
            </c:extLst>
          </c:dPt>
          <c:dLbls>
            <c:dLbl>
              <c:idx val="0"/>
              <c:layout>
                <c:manualLayout>
                  <c:x val="-2.721031326031791E-3"/>
                  <c:y val="-6.29362088787131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B0E-42D6-9E6A-1F46580513F8}"/>
                </c:ext>
              </c:extLst>
            </c:dLbl>
            <c:dLbl>
              <c:idx val="1"/>
              <c:layout>
                <c:manualLayout>
                  <c:x val="-9.2881598251343067E-2"/>
                  <c:y val="-0.1781659170577551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B0E-42D6-9E6A-1F46580513F8}"/>
                </c:ext>
              </c:extLst>
            </c:dLbl>
            <c:dLbl>
              <c:idx val="2"/>
              <c:layout>
                <c:manualLayout>
                  <c:x val="-3.9506962966869293E-2"/>
                  <c:y val="6.46517331110018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B0E-42D6-9E6A-1F46580513F8}"/>
                </c:ext>
              </c:extLst>
            </c:dLbl>
            <c:dLbl>
              <c:idx val="3"/>
              <c:layout>
                <c:manualLayout>
                  <c:x val="-4.1388874724760834E-2"/>
                  <c:y val="1.688384155840490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B0E-42D6-9E6A-1F46580513F8}"/>
                </c:ext>
              </c:extLst>
            </c:dLbl>
            <c:dLbl>
              <c:idx val="4"/>
              <c:layout>
                <c:manualLayout>
                  <c:x val="5.9915231086510555E-2"/>
                  <c:y val="8.1691630108983687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B0E-42D6-9E6A-1F4658051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Wages</c:v>
                </c:pt>
                <c:pt idx="1">
                  <c:v>Benefits</c:v>
                </c:pt>
                <c:pt idx="2">
                  <c:v>Purchased Services</c:v>
                </c:pt>
                <c:pt idx="3">
                  <c:v>Supplies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15442114</c:v>
                </c:pt>
                <c:pt idx="1">
                  <c:v>12319401</c:v>
                </c:pt>
                <c:pt idx="2">
                  <c:v>6222587</c:v>
                </c:pt>
                <c:pt idx="3">
                  <c:v>1703513</c:v>
                </c:pt>
                <c:pt idx="4">
                  <c:v>255000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2-4D9D-BB8E-CA6C2A3650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C97BD672-B003-4DE5-9097-61BD66E7E86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B6AAE695-148A-42B2-BABD-5398C9424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AE695-148A-42B2-BABD-5398C94242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8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9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6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8808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29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275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20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49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7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0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8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9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6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0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77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3ED52-8AF1-4CB2-8C2D-A3F4E8F8289E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97BB2BE-FD14-44A8-BDEB-CA4ED4444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5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621966"/>
            <a:ext cx="6915150" cy="27785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Public Schools of Petoskey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2023-24 Budget Presentation</a:t>
            </a:r>
            <a:br>
              <a:rPr lang="en-US" sz="4000" dirty="0" smtClean="0"/>
            </a:br>
            <a:r>
              <a:rPr lang="en-US" sz="3100" dirty="0" smtClean="0"/>
              <a:t>(revised General Fund Budget)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4000" dirty="0" smtClean="0"/>
              <a:t>October 19, 2023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BB2BE-FD14-44A8-BDEB-CA4ED44444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9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Revenue Changes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89211" y="1333500"/>
            <a:ext cx="4449763" cy="457772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Local revenues </a:t>
            </a:r>
          </a:p>
          <a:p>
            <a:pPr lvl="1"/>
            <a:r>
              <a:rPr lang="en-US" sz="1600" b="1" dirty="0"/>
              <a:t>Increase of $25,675</a:t>
            </a:r>
          </a:p>
          <a:p>
            <a:pPr lvl="2"/>
            <a:r>
              <a:rPr lang="en-US" sz="1300" b="1" dirty="0"/>
              <a:t>Mostly due to increase in investment interest</a:t>
            </a:r>
          </a:p>
          <a:p>
            <a:r>
              <a:rPr lang="en-US" sz="2000" b="1" dirty="0" smtClean="0"/>
              <a:t>Intermediate revenue</a:t>
            </a:r>
          </a:p>
          <a:p>
            <a:pPr lvl="1"/>
            <a:r>
              <a:rPr lang="en-US" sz="1600" b="1" dirty="0" smtClean="0"/>
              <a:t>Decrease of $35,000</a:t>
            </a:r>
          </a:p>
          <a:p>
            <a:pPr lvl="2"/>
            <a:r>
              <a:rPr lang="en-US" sz="1300" b="1" dirty="0" smtClean="0"/>
              <a:t>Anticipated less funding from the casino\tribe</a:t>
            </a:r>
          </a:p>
          <a:p>
            <a:r>
              <a:rPr lang="en-US" sz="2000" b="1" dirty="0" smtClean="0"/>
              <a:t>State revenues </a:t>
            </a:r>
          </a:p>
          <a:p>
            <a:pPr lvl="1"/>
            <a:r>
              <a:rPr lang="en-US" sz="1600" b="1" dirty="0" smtClean="0"/>
              <a:t>Increase of $1,488,315</a:t>
            </a:r>
          </a:p>
          <a:p>
            <a:pPr lvl="2"/>
            <a:r>
              <a:rPr lang="en-US" sz="1300" b="1" dirty="0" smtClean="0"/>
              <a:t>Foundation allowance increase of $468</a:t>
            </a:r>
          </a:p>
          <a:p>
            <a:pPr lvl="2"/>
            <a:r>
              <a:rPr lang="en-US" sz="1300" b="1" dirty="0" smtClean="0"/>
              <a:t>New categorical funding totaling $312,469</a:t>
            </a:r>
          </a:p>
          <a:p>
            <a:pPr lvl="2"/>
            <a:r>
              <a:rPr lang="en-US" sz="1300" b="1" dirty="0" smtClean="0"/>
              <a:t>Grant funding of $484,585</a:t>
            </a:r>
          </a:p>
          <a:p>
            <a:pPr lvl="2"/>
            <a:r>
              <a:rPr lang="en-US" sz="1300" b="1" dirty="0" smtClean="0"/>
              <a:t>At Risk funding of $526,408 (carry over funds from 2022-23)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1333501"/>
            <a:ext cx="4313864" cy="457034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/>
              <a:t>Federal revenues </a:t>
            </a:r>
          </a:p>
          <a:p>
            <a:pPr lvl="1"/>
            <a:r>
              <a:rPr lang="en-US" sz="1600" b="1" dirty="0"/>
              <a:t>Increase of $</a:t>
            </a:r>
            <a:r>
              <a:rPr lang="en-US" sz="1600" b="1" dirty="0" smtClean="0"/>
              <a:t>1,112,344</a:t>
            </a:r>
            <a:endParaRPr lang="en-US" sz="1600" b="1" dirty="0"/>
          </a:p>
          <a:p>
            <a:pPr lvl="2"/>
            <a:r>
              <a:rPr lang="en-US" sz="1300" b="1" dirty="0" smtClean="0"/>
              <a:t>ESSERS </a:t>
            </a:r>
            <a:r>
              <a:rPr lang="en-US" sz="1300" b="1" dirty="0"/>
              <a:t>III funding </a:t>
            </a:r>
            <a:r>
              <a:rPr lang="en-US" sz="1300" b="1" dirty="0" smtClean="0"/>
              <a:t>of </a:t>
            </a:r>
            <a:r>
              <a:rPr lang="en-US" sz="1300" b="1" dirty="0"/>
              <a:t>$635,972</a:t>
            </a:r>
          </a:p>
          <a:p>
            <a:pPr lvl="2"/>
            <a:r>
              <a:rPr lang="en-US" sz="1300" b="1" dirty="0" smtClean="0"/>
              <a:t>ESSERS </a:t>
            </a:r>
            <a:r>
              <a:rPr lang="en-US" sz="1300" b="1" dirty="0"/>
              <a:t>11T funding of $340,832</a:t>
            </a:r>
          </a:p>
          <a:p>
            <a:pPr lvl="2"/>
            <a:r>
              <a:rPr lang="en-US" sz="1300" b="1" dirty="0" smtClean="0"/>
              <a:t>Title </a:t>
            </a:r>
            <a:r>
              <a:rPr lang="en-US" sz="1300" b="1" dirty="0"/>
              <a:t>I funding of $67,708</a:t>
            </a:r>
          </a:p>
          <a:p>
            <a:pPr lvl="2"/>
            <a:r>
              <a:rPr lang="en-US" sz="1300" b="1" dirty="0" smtClean="0"/>
              <a:t>Title </a:t>
            </a:r>
            <a:r>
              <a:rPr lang="en-US" sz="1300" b="1" dirty="0"/>
              <a:t>II funding of $48,688</a:t>
            </a:r>
          </a:p>
          <a:p>
            <a:pPr lvl="2"/>
            <a:r>
              <a:rPr lang="en-US" sz="1300" b="1" dirty="0" smtClean="0"/>
              <a:t>Title </a:t>
            </a:r>
            <a:r>
              <a:rPr lang="en-US" sz="1300" b="1" dirty="0"/>
              <a:t>IV funding of $19,144</a:t>
            </a:r>
          </a:p>
          <a:p>
            <a:r>
              <a:rPr lang="en-US" sz="2000" b="1" dirty="0" smtClean="0"/>
              <a:t>Other Revenues </a:t>
            </a:r>
          </a:p>
          <a:p>
            <a:pPr lvl="1"/>
            <a:r>
              <a:rPr lang="en-US" sz="1600" b="1" dirty="0" smtClean="0"/>
              <a:t>Increase of $395,563</a:t>
            </a:r>
          </a:p>
          <a:p>
            <a:pPr lvl="2"/>
            <a:r>
              <a:rPr lang="en-US" sz="1300" b="1" dirty="0" smtClean="0"/>
              <a:t>Vocational Education funding of $395,563 (carry over funds from 2022-23)</a:t>
            </a:r>
          </a:p>
          <a:p>
            <a:pPr marL="914400" lvl="2" indent="0">
              <a:buNone/>
            </a:pPr>
            <a:endParaRPr lang="en-US" sz="1200" b="1" dirty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0728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26310601"/>
              </p:ext>
            </p:extLst>
          </p:nvPr>
        </p:nvGraphicFramePr>
        <p:xfrm>
          <a:off x="2050570" y="816642"/>
          <a:ext cx="8090860" cy="543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257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Revenues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5546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Revenues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901273" y="1504951"/>
            <a:ext cx="3992732" cy="576262"/>
          </a:xfrm>
        </p:spPr>
        <p:txBody>
          <a:bodyPr/>
          <a:lstStyle/>
          <a:p>
            <a:pPr algn="ctr"/>
            <a:r>
              <a:rPr lang="en-US" dirty="0" smtClean="0"/>
              <a:t>Original Budget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6684323"/>
              </p:ext>
            </p:extLst>
          </p:nvPr>
        </p:nvGraphicFramePr>
        <p:xfrm>
          <a:off x="1253278" y="2270124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91250" y="1500188"/>
            <a:ext cx="5183188" cy="585788"/>
          </a:xfrm>
        </p:spPr>
        <p:txBody>
          <a:bodyPr/>
          <a:lstStyle/>
          <a:p>
            <a:pPr algn="ctr"/>
            <a:r>
              <a:rPr lang="en-US" dirty="0" smtClean="0"/>
              <a:t>Revised Budget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7167563" y="2546350"/>
          <a:ext cx="433863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16"/>
          <p:cNvGraphicFramePr>
            <a:graphicFrameLocks/>
          </p:cNvGraphicFramePr>
          <p:nvPr>
            <p:extLst/>
          </p:nvPr>
        </p:nvGraphicFramePr>
        <p:xfrm>
          <a:off x="6335713" y="26574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13"/>
          <p:cNvGraphicFramePr>
            <a:graphicFrameLocks/>
          </p:cNvGraphicFramePr>
          <p:nvPr>
            <p:extLst/>
          </p:nvPr>
        </p:nvGraphicFramePr>
        <p:xfrm>
          <a:off x="6097588" y="26574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273935"/>
              </p:ext>
            </p:extLst>
          </p:nvPr>
        </p:nvGraphicFramePr>
        <p:xfrm>
          <a:off x="6191250" y="2246312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3696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924" y="385985"/>
            <a:ext cx="8911687" cy="71891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Expenditure Changes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9675" y="1209675"/>
            <a:ext cx="5046133" cy="5443855"/>
          </a:xfrm>
        </p:spPr>
        <p:txBody>
          <a:bodyPr>
            <a:noAutofit/>
          </a:bodyPr>
          <a:lstStyle/>
          <a:p>
            <a:pPr lvl="1"/>
            <a:r>
              <a:rPr lang="en-US" sz="1400" dirty="0" smtClean="0"/>
              <a:t>Added </a:t>
            </a:r>
            <a:r>
              <a:rPr lang="en-US" sz="1400" dirty="0"/>
              <a:t>costs of wage and benefit </a:t>
            </a:r>
            <a:r>
              <a:rPr lang="en-US" sz="1400" dirty="0" smtClean="0"/>
              <a:t>settlements with </a:t>
            </a:r>
            <a:r>
              <a:rPr lang="en-US" sz="1400" dirty="0"/>
              <a:t>all employee groups (PSP and Edustaff</a:t>
            </a:r>
            <a:r>
              <a:rPr lang="en-US" sz="1400" dirty="0" smtClean="0"/>
              <a:t>)</a:t>
            </a:r>
            <a:endParaRPr lang="en-US" sz="1400" dirty="0"/>
          </a:p>
          <a:p>
            <a:pPr lvl="1"/>
            <a:r>
              <a:rPr lang="en-US" sz="1400" dirty="0"/>
              <a:t>Added </a:t>
            </a:r>
            <a:r>
              <a:rPr lang="en-US" sz="1400" dirty="0" smtClean="0"/>
              <a:t>staff </a:t>
            </a:r>
            <a:r>
              <a:rPr lang="en-US" sz="1400" dirty="0"/>
              <a:t>positions</a:t>
            </a:r>
          </a:p>
          <a:p>
            <a:pPr lvl="2"/>
            <a:r>
              <a:rPr lang="en-US" dirty="0"/>
              <a:t>High School Student Success Specialist (grant funded)</a:t>
            </a:r>
          </a:p>
          <a:p>
            <a:pPr lvl="2"/>
            <a:r>
              <a:rPr lang="en-US" dirty="0"/>
              <a:t>2 Student Support Specialists (grant funded)</a:t>
            </a:r>
          </a:p>
          <a:p>
            <a:pPr lvl="2"/>
            <a:r>
              <a:rPr lang="en-US" dirty="0"/>
              <a:t>Kindergarten t</a:t>
            </a:r>
            <a:r>
              <a:rPr lang="en-US" dirty="0" smtClean="0"/>
              <a:t>eacher</a:t>
            </a:r>
            <a:endParaRPr lang="en-US" dirty="0"/>
          </a:p>
          <a:p>
            <a:pPr lvl="2"/>
            <a:r>
              <a:rPr lang="en-US" dirty="0"/>
              <a:t>Special Education </a:t>
            </a:r>
            <a:r>
              <a:rPr lang="en-US" dirty="0" smtClean="0"/>
              <a:t>teacher</a:t>
            </a:r>
            <a:endParaRPr lang="en-US" dirty="0"/>
          </a:p>
          <a:p>
            <a:pPr lvl="2"/>
            <a:r>
              <a:rPr lang="en-US" dirty="0"/>
              <a:t>Middle School Social Studies </a:t>
            </a:r>
            <a:r>
              <a:rPr lang="en-US" dirty="0" smtClean="0"/>
              <a:t>teacher</a:t>
            </a:r>
            <a:endParaRPr lang="en-US" dirty="0"/>
          </a:p>
          <a:p>
            <a:pPr lvl="2"/>
            <a:r>
              <a:rPr lang="en-US" dirty="0"/>
              <a:t>First Grade t</a:t>
            </a:r>
            <a:r>
              <a:rPr lang="en-US" dirty="0" smtClean="0"/>
              <a:t>eacher at </a:t>
            </a:r>
            <a:r>
              <a:rPr lang="en-US" dirty="0"/>
              <a:t>Lincoln </a:t>
            </a:r>
          </a:p>
          <a:p>
            <a:pPr lvl="1"/>
            <a:r>
              <a:rPr lang="en-US" sz="1400" dirty="0"/>
              <a:t>Grant expenditures </a:t>
            </a:r>
          </a:p>
          <a:p>
            <a:pPr lvl="2"/>
            <a:r>
              <a:rPr lang="en-US" dirty="0"/>
              <a:t>Professional </a:t>
            </a:r>
            <a:r>
              <a:rPr lang="en-US" dirty="0" smtClean="0"/>
              <a:t>development </a:t>
            </a:r>
            <a:r>
              <a:rPr lang="en-US" dirty="0"/>
              <a:t>(Title II and Title IV)</a:t>
            </a:r>
          </a:p>
          <a:p>
            <a:pPr lvl="2"/>
            <a:r>
              <a:rPr lang="en-US" dirty="0"/>
              <a:t>Staff and student computer devices (ESSERS III and ESSERS 11T)</a:t>
            </a:r>
          </a:p>
          <a:p>
            <a:pPr lvl="1"/>
            <a:r>
              <a:rPr lang="en-US" sz="1400" dirty="0"/>
              <a:t>Cost of moving all aides to PSP empl</a:t>
            </a:r>
            <a:r>
              <a:rPr lang="en-US" sz="1600" dirty="0"/>
              <a:t>oyees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90747" y="1209675"/>
            <a:ext cx="4313864" cy="456081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1600" dirty="0" smtClean="0"/>
              <a:t>Annual increase in transportation contract </a:t>
            </a:r>
          </a:p>
          <a:p>
            <a:pPr lvl="1"/>
            <a:r>
              <a:rPr lang="en-US" sz="1600" dirty="0" smtClean="0"/>
              <a:t>Replacement of district vehicles (2)</a:t>
            </a:r>
          </a:p>
          <a:p>
            <a:pPr lvl="1"/>
            <a:r>
              <a:rPr lang="en-US" sz="1600" dirty="0" smtClean="0"/>
              <a:t>Other </a:t>
            </a:r>
            <a:r>
              <a:rPr lang="en-US" sz="1600" dirty="0"/>
              <a:t>cost increases or new costs</a:t>
            </a:r>
          </a:p>
          <a:p>
            <a:pPr lvl="2"/>
            <a:r>
              <a:rPr lang="en-US" sz="1600" dirty="0"/>
              <a:t>Senior teacher approved projects</a:t>
            </a:r>
          </a:p>
          <a:p>
            <a:pPr lvl="2"/>
            <a:r>
              <a:rPr lang="en-US" sz="1600" dirty="0"/>
              <a:t>Tutoring (partially grant funded)</a:t>
            </a:r>
          </a:p>
          <a:p>
            <a:pPr lvl="2"/>
            <a:r>
              <a:rPr lang="en-US" sz="1600" dirty="0"/>
              <a:t>Consulting (Studer Education</a:t>
            </a:r>
            <a:r>
              <a:rPr lang="en-US" sz="1600" dirty="0" smtClean="0"/>
              <a:t>)</a:t>
            </a:r>
          </a:p>
          <a:p>
            <a:pPr lvl="2"/>
            <a:r>
              <a:rPr lang="en-US" sz="1600" dirty="0" smtClean="0"/>
              <a:t>Administrator mentoring </a:t>
            </a:r>
          </a:p>
          <a:p>
            <a:pPr lvl="2"/>
            <a:r>
              <a:rPr lang="en-US" sz="1600" dirty="0" smtClean="0"/>
              <a:t>Student accident insurance</a:t>
            </a:r>
          </a:p>
          <a:p>
            <a:pPr lvl="2"/>
            <a:r>
              <a:rPr lang="en-US" sz="1600" dirty="0" smtClean="0"/>
              <a:t>Legal fees</a:t>
            </a:r>
          </a:p>
          <a:p>
            <a:pPr lvl="2"/>
            <a:r>
              <a:rPr lang="en-US" sz="1600" dirty="0" smtClean="0"/>
              <a:t>Annual report printing</a:t>
            </a:r>
          </a:p>
          <a:p>
            <a:pPr lvl="2"/>
            <a:r>
              <a:rPr lang="en-US" sz="1600" dirty="0" smtClean="0"/>
              <a:t>Flip charts (grant funded)</a:t>
            </a:r>
          </a:p>
          <a:p>
            <a:pPr lvl="2"/>
            <a:r>
              <a:rPr lang="en-US" sz="1600" dirty="0" smtClean="0"/>
              <a:t>Tax abatements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7750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31980285"/>
              </p:ext>
            </p:extLst>
          </p:nvPr>
        </p:nvGraphicFramePr>
        <p:xfrm>
          <a:off x="1250103" y="1385814"/>
          <a:ext cx="10424159" cy="547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114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Expenditures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958423" y="1380226"/>
            <a:ext cx="3992732" cy="576262"/>
          </a:xfrm>
        </p:spPr>
        <p:txBody>
          <a:bodyPr/>
          <a:lstStyle/>
          <a:p>
            <a:pPr algn="ctr"/>
            <a:r>
              <a:rPr lang="en-US" dirty="0" smtClean="0"/>
              <a:t>Original Budget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8545178"/>
              </p:ext>
            </p:extLst>
          </p:nvPr>
        </p:nvGraphicFramePr>
        <p:xfrm>
          <a:off x="1430338" y="2067613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753225" y="1416518"/>
            <a:ext cx="4649788" cy="591458"/>
          </a:xfrm>
        </p:spPr>
        <p:txBody>
          <a:bodyPr/>
          <a:lstStyle/>
          <a:p>
            <a:pPr algn="ctr"/>
            <a:r>
              <a:rPr lang="en-US" dirty="0" smtClean="0"/>
              <a:t>Revised Budget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50519077"/>
              </p:ext>
            </p:extLst>
          </p:nvPr>
        </p:nvGraphicFramePr>
        <p:xfrm>
          <a:off x="7167563" y="2546350"/>
          <a:ext cx="4338637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972776"/>
              </p:ext>
            </p:extLst>
          </p:nvPr>
        </p:nvGraphicFramePr>
        <p:xfrm>
          <a:off x="6335713" y="26574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72422"/>
              </p:ext>
            </p:extLst>
          </p:nvPr>
        </p:nvGraphicFramePr>
        <p:xfrm>
          <a:off x="6097588" y="26574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482351"/>
              </p:ext>
            </p:extLst>
          </p:nvPr>
        </p:nvGraphicFramePr>
        <p:xfrm>
          <a:off x="6499225" y="2067613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0557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23300513"/>
              </p:ext>
            </p:extLst>
          </p:nvPr>
        </p:nvGraphicFramePr>
        <p:xfrm>
          <a:off x="1816279" y="609600"/>
          <a:ext cx="9166046" cy="5706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382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70802467"/>
              </p:ext>
            </p:extLst>
          </p:nvPr>
        </p:nvGraphicFramePr>
        <p:xfrm>
          <a:off x="1743074" y="266700"/>
          <a:ext cx="8905876" cy="602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21010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2004</TotalTime>
  <Words>341</Words>
  <Application>Microsoft Office PowerPoint</Application>
  <PresentationFormat>Widescreen</PresentationFormat>
  <Paragraphs>109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Wisp</vt:lpstr>
      <vt:lpstr>Public Schools of Petoskey 2023-24 Budget Presentation (revised General Fund Budget) October 19, 2023  </vt:lpstr>
      <vt:lpstr>Revenue Changes</vt:lpstr>
      <vt:lpstr>Revenues</vt:lpstr>
      <vt:lpstr>Revenues</vt:lpstr>
      <vt:lpstr>Expenditure Changes</vt:lpstr>
      <vt:lpstr>PowerPoint Presentation</vt:lpstr>
      <vt:lpstr>Expenditures</vt:lpstr>
      <vt:lpstr>PowerPoint Presentation</vt:lpstr>
      <vt:lpstr>PowerPoint Presentation</vt:lpstr>
    </vt:vector>
  </TitlesOfParts>
  <Company>Elk Rapids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 Rapids Public Schools 2018-19 General Fund  Revised Budget January 2019</dc:title>
  <dc:creator>Bill Melching</dc:creator>
  <cp:lastModifiedBy>Lori Lewis</cp:lastModifiedBy>
  <cp:revision>121</cp:revision>
  <cp:lastPrinted>2023-06-14T16:49:17Z</cp:lastPrinted>
  <dcterms:created xsi:type="dcterms:W3CDTF">2019-01-28T15:50:52Z</dcterms:created>
  <dcterms:modified xsi:type="dcterms:W3CDTF">2023-10-19T19:32:59Z</dcterms:modified>
</cp:coreProperties>
</file>